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82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c:style val="2"/>
  <c:chart>
    <c:title>
      <c:tx>
        <c:rich>
          <a:bodyPr/>
          <a:lstStyle/>
          <a:p>
            <a:pPr>
              <a:defRPr sz="1800" b="0" i="0" u="none" strike="noStrike">
                <a:solidFill>
                  <a:srgbClr val="000000"/>
                </a:solidFill>
                <a:latin typeface="Arial"/>
              </a:defRPr>
            </a:pPr>
            <a:r>
              <a:rPr lang="en-IN" sz="1800" b="0" i="0" u="none" strike="noStrike">
                <a:solidFill>
                  <a:srgbClr val="000000"/>
                </a:solidFill>
                <a:latin typeface="Arial"/>
              </a:rPr>
              <a:t>Performance Metrics Comparison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rgbClr val="C0392B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E293B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Rejection PPM</c:v>
                </c:pt>
                <c:pt idx="1">
                  <c:v>Customer Score</c:v>
                </c:pt>
                <c:pt idx="2">
                  <c:v>Audit Score</c:v>
                </c:pt>
                <c:pt idx="3">
                  <c:v>OEE %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3800</c:v>
                </c:pt>
                <c:pt idx="1">
                  <c:v>62</c:v>
                </c:pt>
                <c:pt idx="2">
                  <c:v>55</c:v>
                </c:pt>
                <c:pt idx="3">
                  <c:v>68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rgbClr val="27AE6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E293B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Rejection PPM</c:v>
                </c:pt>
                <c:pt idx="1">
                  <c:v>Customer Score</c:v>
                </c:pt>
                <c:pt idx="2">
                  <c:v>Audit Score</c:v>
                </c:pt>
                <c:pt idx="3">
                  <c:v>OEE %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450</c:v>
                </c:pt>
                <c:pt idx="1">
                  <c:v>91</c:v>
                </c:pt>
                <c:pt idx="2">
                  <c:v>88</c:v>
                </c:pt>
                <c:pt idx="3">
                  <c:v>84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24389272"/>
        <c:axId val="401988560"/>
      </c:barChart>
      <c:catAx>
        <c:axId val="324389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2C3E50"/>
                </a:solidFill>
                <a:latin typeface="Arial"/>
              </a:defRPr>
            </a:pPr>
            <a:endParaRPr lang="en-US"/>
          </a:p>
        </c:txPr>
        <c:crossAx val="401988560"/>
        <c:crosses val="autoZero"/>
        <c:auto val="1"/>
        <c:lblAlgn val="ctr"/>
        <c:lblOffset val="100"/>
        <c:noMultiLvlLbl val="1"/>
      </c:catAx>
      <c:valAx>
        <c:axId val="401988560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2C3E50"/>
                </a:solidFill>
                <a:latin typeface="Arial"/>
              </a:defRPr>
            </a:pPr>
            <a:endParaRPr lang="en-US"/>
          </a:p>
        </c:txPr>
        <c:crossAx val="32438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6782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131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114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5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9.png"/><Relationship Id="rId4" Type="http://schemas.openxmlformats.org/officeDocument/2006/relationships/image" Target="../media/image23.jpe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29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0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50E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14800" y="0"/>
            <a:ext cx="50292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114800" y="0"/>
            <a:ext cx="5029200" cy="5143500"/>
          </a:xfrm>
          <a:prstGeom prst="rect">
            <a:avLst/>
          </a:prstGeom>
          <a:solidFill>
            <a:srgbClr val="0A1D3D">
              <a:alpha val="70000"/>
            </a:srgbClr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0"/>
            <a:ext cx="4297680" cy="5143500"/>
          </a:xfrm>
          <a:prstGeom prst="rect">
            <a:avLst/>
          </a:prstGeom>
          <a:solidFill>
            <a:srgbClr val="070F22"/>
          </a:solidFill>
          <a:ln w="12700">
            <a:solidFill>
              <a:srgbClr val="070F22">
                <a:alpha val="0"/>
              </a:srgbClr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4320" y="228600"/>
            <a:ext cx="1645920" cy="16459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011680" y="45720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</a:t>
            </a:r>
            <a:r>
              <a:rPr lang="en-US" sz="36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Q</a:t>
            </a: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MS</a:t>
            </a:r>
            <a:endParaRPr lang="en-US" sz="3600" dirty="0"/>
          </a:p>
        </p:txBody>
      </p:sp>
      <p:sp>
        <p:nvSpPr>
          <p:cNvPr id="8" name="Text 4"/>
          <p:cNvSpPr/>
          <p:nvPr/>
        </p:nvSpPr>
        <p:spPr>
          <a:xfrm>
            <a:off x="2011680" y="105156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5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SOLUTIONS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274320" y="1965960"/>
            <a:ext cx="3200400" cy="36576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274320" y="208483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Quality Systems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274320" y="2359152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Ensuring Compliance | Driving Excellence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274320" y="2743200"/>
            <a:ext cx="1097280" cy="777240"/>
          </a:xfrm>
          <a:prstGeom prst="rect">
            <a:avLst/>
          </a:prstGeom>
          <a:solidFill>
            <a:srgbClr val="0D2A56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274320" y="2743200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20+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274320" y="318211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</a:t>
            </a:r>
            <a:endParaRPr lang="en-US" sz="900" dirty="0"/>
          </a:p>
        </p:txBody>
      </p:sp>
      <p:sp>
        <p:nvSpPr>
          <p:cNvPr id="15" name="Shape 11"/>
          <p:cNvSpPr/>
          <p:nvPr/>
        </p:nvSpPr>
        <p:spPr>
          <a:xfrm>
            <a:off x="1554480" y="2743200"/>
            <a:ext cx="1097280" cy="777240"/>
          </a:xfrm>
          <a:prstGeom prst="rect">
            <a:avLst/>
          </a:prstGeom>
          <a:solidFill>
            <a:srgbClr val="0D2A56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Text 12"/>
          <p:cNvSpPr/>
          <p:nvPr/>
        </p:nvSpPr>
        <p:spPr>
          <a:xfrm>
            <a:off x="1554480" y="2743200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5+</a:t>
            </a:r>
            <a:endParaRPr lang="en-US" sz="2200" dirty="0"/>
          </a:p>
        </p:txBody>
      </p:sp>
      <p:sp>
        <p:nvSpPr>
          <p:cNvPr id="17" name="Text 13"/>
          <p:cNvSpPr/>
          <p:nvPr/>
        </p:nvSpPr>
        <p:spPr>
          <a:xfrm>
            <a:off x="1554480" y="318211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Industries</a:t>
            </a:r>
            <a:endParaRPr lang="en-US" sz="900" dirty="0"/>
          </a:p>
        </p:txBody>
      </p:sp>
      <p:sp>
        <p:nvSpPr>
          <p:cNvPr id="18" name="Shape 14"/>
          <p:cNvSpPr/>
          <p:nvPr/>
        </p:nvSpPr>
        <p:spPr>
          <a:xfrm>
            <a:off x="2834640" y="2743200"/>
            <a:ext cx="1097280" cy="777240"/>
          </a:xfrm>
          <a:prstGeom prst="rect">
            <a:avLst/>
          </a:prstGeom>
          <a:solidFill>
            <a:srgbClr val="0D2A56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9" name="Text 15"/>
          <p:cNvSpPr/>
          <p:nvPr/>
        </p:nvSpPr>
        <p:spPr>
          <a:xfrm>
            <a:off x="2834640" y="2743200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100+</a:t>
            </a:r>
            <a:endParaRPr lang="en-US" sz="2200" dirty="0"/>
          </a:p>
        </p:txBody>
      </p:sp>
      <p:sp>
        <p:nvSpPr>
          <p:cNvPr id="20" name="Text 16"/>
          <p:cNvSpPr/>
          <p:nvPr/>
        </p:nvSpPr>
        <p:spPr>
          <a:xfrm>
            <a:off x="2834640" y="318211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</a:t>
            </a:r>
            <a:endParaRPr lang="en-US" sz="900" dirty="0"/>
          </a:p>
        </p:txBody>
      </p:sp>
      <p:sp>
        <p:nvSpPr>
          <p:cNvPr id="21" name="Shape 17"/>
          <p:cNvSpPr/>
          <p:nvPr/>
        </p:nvSpPr>
        <p:spPr>
          <a:xfrm>
            <a:off x="274320" y="3703320"/>
            <a:ext cx="3657600" cy="548640"/>
          </a:xfrm>
          <a:prstGeom prst="rect">
            <a:avLst/>
          </a:prstGeom>
          <a:solidFill>
            <a:srgbClr val="0D2A56"/>
          </a:solidFill>
          <a:ln w="12700">
            <a:solidFill>
              <a:srgbClr val="4CAF3F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274320" y="3703320"/>
            <a:ext cx="3657600" cy="548640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Founded by: Sangeeta Yadav  |  Technical Expert: Rajit Singh</a:t>
            </a:r>
            <a:endParaRPr lang="en-US" sz="1000" dirty="0"/>
          </a:p>
        </p:txBody>
      </p:sp>
      <p:sp>
        <p:nvSpPr>
          <p:cNvPr id="23" name="Text 19"/>
          <p:cNvSpPr/>
          <p:nvPr/>
        </p:nvSpPr>
        <p:spPr>
          <a:xfrm>
            <a:off x="274320" y="44348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+91 </a:t>
            </a:r>
            <a:r>
              <a:rPr lang="en-US" sz="900" dirty="0" smtClean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99999432615  </a:t>
            </a:r>
            <a:r>
              <a:rPr lang="en-US" sz="9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 www.aiqms.com  |  info@aiqms.com</a:t>
            </a:r>
            <a:endParaRPr lang="en-US" sz="900" dirty="0"/>
          </a:p>
        </p:txBody>
      </p:sp>
      <p:sp>
        <p:nvSpPr>
          <p:cNvPr id="24" name="Text 20"/>
          <p:cNvSpPr/>
          <p:nvPr/>
        </p:nvSpPr>
        <p:spPr>
          <a:xfrm>
            <a:off x="1789652" y="1149323"/>
            <a:ext cx="2134249" cy="700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100" dirty="0"/>
          </a:p>
          <a:p>
            <a:pPr marL="0" indent="0" algn="ctr">
              <a:buNone/>
            </a:pPr>
            <a:r>
              <a:rPr lang="en-US" sz="1100" kern="0" spc="3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PROFILE</a:t>
            </a:r>
            <a:endParaRPr lang="en-US" sz="1100" dirty="0"/>
          </a:p>
        </p:txBody>
      </p:sp>
      <p:sp>
        <p:nvSpPr>
          <p:cNvPr id="25" name="Text 21"/>
          <p:cNvSpPr/>
          <p:nvPr/>
        </p:nvSpPr>
        <p:spPr>
          <a:xfrm>
            <a:off x="4617720" y="4742232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20+ Years of Industrial Excellence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73152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7315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About AiQMS Solutions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3035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Trusted Quality Management Partner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858000" y="27432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| www.aiqms.com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74320" y="1051560"/>
            <a:ext cx="502920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274320" y="1051560"/>
            <a:ext cx="64008" cy="34747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114300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Overview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57200" y="1399032"/>
            <a:ext cx="4663440" cy="16093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is a premier quality management consulting firm delivering end-to-end solutions across India's industrial landscape. With over 20 years of combined expertise, we help manufacturers achieve world-class standards in quality, compliance, and operational excellence.</a:t>
            </a:r>
            <a:endParaRPr lang="en-US" sz="1050" dirty="0"/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multidisciplinary team brings hands-on experience from Automotive, Electrical, Electronics, Wire &amp; Cable, and Home Appliance sectors — making us uniquely positioned to understand and solve real-world manufacturing challenges.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57200" y="3090672"/>
            <a:ext cx="4572000" cy="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57200" y="3081528"/>
            <a:ext cx="4572000" cy="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57200" y="3072384"/>
            <a:ext cx="4572000" cy="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132320" y="1037844"/>
            <a:ext cx="1645920" cy="1764792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5486400" y="2926080"/>
            <a:ext cx="1645920" cy="868680"/>
          </a:xfrm>
          <a:prstGeom prst="rect">
            <a:avLst/>
          </a:prstGeom>
          <a:solidFill>
            <a:srgbClr val="0A1D3D"/>
          </a:solidFill>
          <a:ln w="254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7" name="Text 13"/>
          <p:cNvSpPr/>
          <p:nvPr/>
        </p:nvSpPr>
        <p:spPr>
          <a:xfrm>
            <a:off x="5486400" y="2962656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20+</a:t>
            </a:r>
            <a:endParaRPr lang="en-US" sz="2600" dirty="0"/>
          </a:p>
        </p:txBody>
      </p:sp>
      <p:sp>
        <p:nvSpPr>
          <p:cNvPr id="18" name="Text 14"/>
          <p:cNvSpPr/>
          <p:nvPr/>
        </p:nvSpPr>
        <p:spPr>
          <a:xfrm>
            <a:off x="5486400" y="34747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Experience</a:t>
            </a:r>
            <a:endParaRPr lang="en-US" sz="850" dirty="0"/>
          </a:p>
        </p:txBody>
      </p:sp>
      <p:sp>
        <p:nvSpPr>
          <p:cNvPr id="19" name="Shape 15"/>
          <p:cNvSpPr/>
          <p:nvPr/>
        </p:nvSpPr>
        <p:spPr>
          <a:xfrm>
            <a:off x="7269480" y="2926080"/>
            <a:ext cx="1645920" cy="868680"/>
          </a:xfrm>
          <a:prstGeom prst="rect">
            <a:avLst/>
          </a:prstGeom>
          <a:solidFill>
            <a:srgbClr val="0A1D3D"/>
          </a:solidFill>
          <a:ln w="254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0" name="Text 16"/>
          <p:cNvSpPr/>
          <p:nvPr/>
        </p:nvSpPr>
        <p:spPr>
          <a:xfrm>
            <a:off x="7269480" y="2962656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5+</a:t>
            </a:r>
            <a:endParaRPr lang="en-US" sz="2600" dirty="0"/>
          </a:p>
        </p:txBody>
      </p:sp>
      <p:sp>
        <p:nvSpPr>
          <p:cNvPr id="21" name="Text 17"/>
          <p:cNvSpPr/>
          <p:nvPr/>
        </p:nvSpPr>
        <p:spPr>
          <a:xfrm>
            <a:off x="7269480" y="34747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Sectors</a:t>
            </a:r>
            <a:endParaRPr lang="en-US" sz="850" dirty="0"/>
          </a:p>
        </p:txBody>
      </p:sp>
      <p:sp>
        <p:nvSpPr>
          <p:cNvPr id="22" name="Shape 18"/>
          <p:cNvSpPr/>
          <p:nvPr/>
        </p:nvSpPr>
        <p:spPr>
          <a:xfrm>
            <a:off x="5486400" y="3931920"/>
            <a:ext cx="1645920" cy="868680"/>
          </a:xfrm>
          <a:prstGeom prst="rect">
            <a:avLst/>
          </a:prstGeom>
          <a:solidFill>
            <a:srgbClr val="0A1D3D"/>
          </a:solidFill>
          <a:ln w="254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3" name="Text 19"/>
          <p:cNvSpPr/>
          <p:nvPr/>
        </p:nvSpPr>
        <p:spPr>
          <a:xfrm>
            <a:off x="5486400" y="3968496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100+</a:t>
            </a:r>
            <a:endParaRPr lang="en-US" sz="2600" dirty="0"/>
          </a:p>
        </p:txBody>
      </p:sp>
      <p:sp>
        <p:nvSpPr>
          <p:cNvPr id="24" name="Text 20"/>
          <p:cNvSpPr/>
          <p:nvPr/>
        </p:nvSpPr>
        <p:spPr>
          <a:xfrm>
            <a:off x="5486400" y="44805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Projects Delivered</a:t>
            </a:r>
            <a:endParaRPr lang="en-US" sz="850" dirty="0"/>
          </a:p>
        </p:txBody>
      </p:sp>
      <p:sp>
        <p:nvSpPr>
          <p:cNvPr id="25" name="Shape 21"/>
          <p:cNvSpPr/>
          <p:nvPr/>
        </p:nvSpPr>
        <p:spPr>
          <a:xfrm>
            <a:off x="7269480" y="3931920"/>
            <a:ext cx="1645920" cy="868680"/>
          </a:xfrm>
          <a:prstGeom prst="rect">
            <a:avLst/>
          </a:prstGeom>
          <a:solidFill>
            <a:srgbClr val="0A1D3D"/>
          </a:solidFill>
          <a:ln w="254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6" name="Text 22"/>
          <p:cNvSpPr/>
          <p:nvPr/>
        </p:nvSpPr>
        <p:spPr>
          <a:xfrm>
            <a:off x="7269480" y="3968496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50+</a:t>
            </a:r>
            <a:endParaRPr lang="en-US" sz="2600" dirty="0"/>
          </a:p>
        </p:txBody>
      </p:sp>
      <p:sp>
        <p:nvSpPr>
          <p:cNvPr id="27" name="Text 23"/>
          <p:cNvSpPr/>
          <p:nvPr/>
        </p:nvSpPr>
        <p:spPr>
          <a:xfrm>
            <a:off x="7269480" y="44805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Clients</a:t>
            </a:r>
            <a:endParaRPr lang="en-US" sz="850" dirty="0"/>
          </a:p>
        </p:txBody>
      </p:sp>
      <p:sp>
        <p:nvSpPr>
          <p:cNvPr id="28" name="Shape 24"/>
          <p:cNvSpPr/>
          <p:nvPr/>
        </p:nvSpPr>
        <p:spPr>
          <a:xfrm>
            <a:off x="274320" y="3145536"/>
            <a:ext cx="5029200" cy="420624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411480" y="3017520"/>
            <a:ext cx="4754880" cy="548640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 marL="0" indent="0">
              <a:buNone/>
            </a:pPr>
            <a:endParaRPr lang="en-US" sz="950" dirty="0" smtClean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95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</a:t>
            </a: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Deliver measurable quality via expert consulting &amp; continuous improvement culture.</a:t>
            </a:r>
            <a:endParaRPr lang="en-US" sz="950" dirty="0"/>
          </a:p>
        </p:txBody>
      </p:sp>
      <p:sp>
        <p:nvSpPr>
          <p:cNvPr id="30" name="Shape 26"/>
          <p:cNvSpPr/>
          <p:nvPr/>
        </p:nvSpPr>
        <p:spPr>
          <a:xfrm>
            <a:off x="274320" y="3630168"/>
            <a:ext cx="5029200" cy="502920"/>
          </a:xfrm>
          <a:prstGeom prst="rect">
            <a:avLst/>
          </a:prstGeom>
          <a:solidFill>
            <a:srgbClr val="0D2A56"/>
          </a:solidFill>
          <a:ln w="12700">
            <a:solidFill>
              <a:srgbClr val="0D2A56">
                <a:alpha val="0"/>
              </a:srgbClr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411480" y="3630168"/>
            <a:ext cx="4754880" cy="502920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Vision: India's most trusted quality management partner enabling global competitiveness.</a:t>
            </a:r>
            <a:endParaRPr lang="en-US" sz="950" dirty="0"/>
          </a:p>
        </p:txBody>
      </p:sp>
      <p:sp>
        <p:nvSpPr>
          <p:cNvPr id="32" name="Shape 28"/>
          <p:cNvSpPr/>
          <p:nvPr/>
        </p:nvSpPr>
        <p:spPr>
          <a:xfrm>
            <a:off x="274320" y="4197096"/>
            <a:ext cx="5029200" cy="5029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411480" y="4197096"/>
            <a:ext cx="4754880" cy="502920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Values: Integrity • Excellence • Innovation • Customer Focus • Continuous Improvement</a:t>
            </a:r>
            <a:endParaRPr lang="en-US" sz="950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922" y="1074470"/>
            <a:ext cx="1458518" cy="17946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117542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7315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Our Journey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3035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Concept to Industry Leader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858000" y="27432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| www.aiqms.com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457200" y="2560320"/>
            <a:ext cx="8229600" cy="64008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68680" y="2432304"/>
            <a:ext cx="274320" cy="274320"/>
          </a:xfrm>
          <a:prstGeom prst="ellipse">
            <a:avLst/>
          </a:prstGeom>
          <a:solidFill>
            <a:srgbClr val="4CAF3F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14400" y="2103120"/>
            <a:ext cx="36576" cy="32918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50982" y="1051560"/>
            <a:ext cx="1389888" cy="1005840"/>
          </a:xfrm>
          <a:prstGeom prst="rect">
            <a:avLst/>
          </a:prstGeom>
          <a:solidFill>
            <a:srgbClr val="0A1D3D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548640" y="1051560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smtClean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MAY-2026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548640" y="1335024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450982" y="1591056"/>
            <a:ext cx="1389888" cy="43891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established with a vision to transform quality management in Indian manufacturing.</a:t>
            </a:r>
            <a:endParaRPr lang="en-US" sz="750" dirty="0"/>
          </a:p>
        </p:txBody>
      </p:sp>
      <p:sp>
        <p:nvSpPr>
          <p:cNvPr id="15" name="Shape 12"/>
          <p:cNvSpPr/>
          <p:nvPr/>
        </p:nvSpPr>
        <p:spPr>
          <a:xfrm>
            <a:off x="2258568" y="2432304"/>
            <a:ext cx="274320" cy="274320"/>
          </a:xfrm>
          <a:prstGeom prst="ellipse">
            <a:avLst/>
          </a:prstGeom>
          <a:solidFill>
            <a:srgbClr val="4CAF3F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2304288" y="2706624"/>
            <a:ext cx="36576" cy="32918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938528" y="3035808"/>
            <a:ext cx="1188720" cy="1005840"/>
          </a:xfrm>
          <a:prstGeom prst="rect">
            <a:avLst/>
          </a:prstGeom>
          <a:solidFill>
            <a:srgbClr val="0A1D3D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1938528" y="3035808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smtClean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MAY- 2026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1938528" y="331927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Clients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1938528" y="3575304"/>
            <a:ext cx="1188720" cy="43891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Secured first automotive and electrical sector clients. Built core consulting frameworks.</a:t>
            </a:r>
            <a:endParaRPr lang="en-US" sz="750" dirty="0"/>
          </a:p>
        </p:txBody>
      </p:sp>
      <p:sp>
        <p:nvSpPr>
          <p:cNvPr id="21" name="Shape 18"/>
          <p:cNvSpPr/>
          <p:nvPr/>
        </p:nvSpPr>
        <p:spPr>
          <a:xfrm>
            <a:off x="3648456" y="2432304"/>
            <a:ext cx="274320" cy="274320"/>
          </a:xfrm>
          <a:prstGeom prst="ellipse">
            <a:avLst/>
          </a:prstGeom>
          <a:solidFill>
            <a:srgbClr val="4CAF3F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3694176" y="2103120"/>
            <a:ext cx="36576" cy="32918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3328416" y="1051560"/>
            <a:ext cx="1188720" cy="1005840"/>
          </a:xfrm>
          <a:prstGeom prst="rect">
            <a:avLst/>
          </a:prstGeom>
          <a:solidFill>
            <a:srgbClr val="0A1D3D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Text 21"/>
          <p:cNvSpPr/>
          <p:nvPr/>
        </p:nvSpPr>
        <p:spPr>
          <a:xfrm>
            <a:off x="3328416" y="1051560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smtClean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MAY-2026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3328416" y="1335024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Expansion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3328416" y="1591056"/>
            <a:ext cx="1188720" cy="43891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Expanded to Electronics &amp; Wire Cable sectors. ISO 9001 &amp; IATF 16949 consulting launched.</a:t>
            </a:r>
            <a:endParaRPr lang="en-US" sz="750" dirty="0"/>
          </a:p>
        </p:txBody>
      </p:sp>
      <p:sp>
        <p:nvSpPr>
          <p:cNvPr id="27" name="Shape 24"/>
          <p:cNvSpPr/>
          <p:nvPr/>
        </p:nvSpPr>
        <p:spPr>
          <a:xfrm>
            <a:off x="5038344" y="2432304"/>
            <a:ext cx="274320" cy="274320"/>
          </a:xfrm>
          <a:prstGeom prst="ellipse">
            <a:avLst/>
          </a:prstGeom>
          <a:solidFill>
            <a:srgbClr val="4CAF3F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5084064" y="2706624"/>
            <a:ext cx="36576" cy="32918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4718304" y="3035808"/>
            <a:ext cx="1188720" cy="1005840"/>
          </a:xfrm>
          <a:prstGeom prst="rect">
            <a:avLst/>
          </a:prstGeom>
          <a:solidFill>
            <a:srgbClr val="0A1D3D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0" name="Text 27"/>
          <p:cNvSpPr/>
          <p:nvPr/>
        </p:nvSpPr>
        <p:spPr>
          <a:xfrm>
            <a:off x="4718304" y="3035808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smtClean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Y- 2026</a:t>
            </a:r>
            <a:endParaRPr lang="en-US" sz="1400" dirty="0"/>
          </a:p>
        </p:txBody>
      </p:sp>
      <p:sp>
        <p:nvSpPr>
          <p:cNvPr id="31" name="Text 28"/>
          <p:cNvSpPr/>
          <p:nvPr/>
        </p:nvSpPr>
        <p:spPr>
          <a:xfrm>
            <a:off x="4718304" y="331927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</a:t>
            </a:r>
            <a:endParaRPr lang="en-US" sz="900" dirty="0"/>
          </a:p>
        </p:txBody>
      </p:sp>
      <p:sp>
        <p:nvSpPr>
          <p:cNvPr id="32" name="Text 29"/>
          <p:cNvSpPr/>
          <p:nvPr/>
        </p:nvSpPr>
        <p:spPr>
          <a:xfrm>
            <a:off x="4718304" y="3575304"/>
            <a:ext cx="1188720" cy="43891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Crossed 50+ client milestone. Introduced Training &amp; Metrology service lines.</a:t>
            </a:r>
            <a:endParaRPr lang="en-US" sz="750" dirty="0"/>
          </a:p>
        </p:txBody>
      </p:sp>
      <p:sp>
        <p:nvSpPr>
          <p:cNvPr id="33" name="Shape 30"/>
          <p:cNvSpPr/>
          <p:nvPr/>
        </p:nvSpPr>
        <p:spPr>
          <a:xfrm>
            <a:off x="6428232" y="2432304"/>
            <a:ext cx="274320" cy="274320"/>
          </a:xfrm>
          <a:prstGeom prst="ellipse">
            <a:avLst/>
          </a:prstGeom>
          <a:solidFill>
            <a:srgbClr val="4CAF3F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6473952" y="2103120"/>
            <a:ext cx="36576" cy="32918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6108192" y="1051560"/>
            <a:ext cx="1188720" cy="1005840"/>
          </a:xfrm>
          <a:prstGeom prst="rect">
            <a:avLst/>
          </a:prstGeom>
          <a:solidFill>
            <a:srgbClr val="0A1D3D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6" name="Text 33"/>
          <p:cNvSpPr/>
          <p:nvPr/>
        </p:nvSpPr>
        <p:spPr>
          <a:xfrm>
            <a:off x="6108192" y="1051560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smtClean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MAY-2026</a:t>
            </a:r>
            <a:endParaRPr lang="en-US" sz="1400" dirty="0"/>
          </a:p>
        </p:txBody>
      </p:sp>
      <p:sp>
        <p:nvSpPr>
          <p:cNvPr id="37" name="Text 34"/>
          <p:cNvSpPr/>
          <p:nvPr/>
        </p:nvSpPr>
        <p:spPr>
          <a:xfrm>
            <a:off x="6108192" y="1335024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Excellence</a:t>
            </a:r>
            <a:endParaRPr lang="en-US" sz="900" dirty="0"/>
          </a:p>
        </p:txBody>
      </p:sp>
      <p:sp>
        <p:nvSpPr>
          <p:cNvPr id="38" name="Text 35"/>
          <p:cNvSpPr/>
          <p:nvPr/>
        </p:nvSpPr>
        <p:spPr>
          <a:xfrm>
            <a:off x="6108192" y="1591056"/>
            <a:ext cx="1188720" cy="43891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AI-enabled quality solutions introduced. Supplier development program launched.</a:t>
            </a:r>
            <a:endParaRPr lang="en-US" sz="750" dirty="0"/>
          </a:p>
        </p:txBody>
      </p:sp>
      <p:sp>
        <p:nvSpPr>
          <p:cNvPr id="39" name="Shape 36"/>
          <p:cNvSpPr/>
          <p:nvPr/>
        </p:nvSpPr>
        <p:spPr>
          <a:xfrm>
            <a:off x="7818120" y="2432304"/>
            <a:ext cx="274320" cy="274320"/>
          </a:xfrm>
          <a:prstGeom prst="ellipse">
            <a:avLst/>
          </a:prstGeom>
          <a:solidFill>
            <a:srgbClr val="4CAF3F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7863840" y="2706624"/>
            <a:ext cx="36576" cy="32918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7498080" y="3035808"/>
            <a:ext cx="1188720" cy="1005840"/>
          </a:xfrm>
          <a:prstGeom prst="rect">
            <a:avLst/>
          </a:prstGeom>
          <a:solidFill>
            <a:srgbClr val="0A1D3D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42" name="Text 39"/>
          <p:cNvSpPr/>
          <p:nvPr/>
        </p:nvSpPr>
        <p:spPr>
          <a:xfrm>
            <a:off x="7498080" y="3035808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smtClean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Y- 2026+</a:t>
            </a:r>
            <a:endParaRPr lang="en-US" sz="1400" dirty="0"/>
          </a:p>
        </p:txBody>
      </p:sp>
      <p:sp>
        <p:nvSpPr>
          <p:cNvPr id="43" name="Text 40"/>
          <p:cNvSpPr/>
          <p:nvPr/>
        </p:nvSpPr>
        <p:spPr>
          <a:xfrm>
            <a:off x="7498080" y="331927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 2030</a:t>
            </a:r>
            <a:endParaRPr lang="en-US" sz="900" dirty="0"/>
          </a:p>
        </p:txBody>
      </p:sp>
      <p:sp>
        <p:nvSpPr>
          <p:cNvPr id="44" name="Text 41"/>
          <p:cNvSpPr/>
          <p:nvPr/>
        </p:nvSpPr>
        <p:spPr>
          <a:xfrm>
            <a:off x="7498080" y="3575304"/>
            <a:ext cx="1188720" cy="43891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Pan-India expansion, 500+ clients goal, international consulting aspirations.</a:t>
            </a:r>
            <a:endParaRPr lang="en-US" sz="750" dirty="0"/>
          </a:p>
        </p:txBody>
      </p:sp>
      <p:sp>
        <p:nvSpPr>
          <p:cNvPr id="45" name="Shape 42"/>
          <p:cNvSpPr/>
          <p:nvPr/>
        </p:nvSpPr>
        <p:spPr>
          <a:xfrm>
            <a:off x="274320" y="4663440"/>
            <a:ext cx="8595360" cy="27432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274320" y="4663440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Steadily growing | Deeply committed | Building India's Quality Future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73152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7315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Why AiQMS Solutions?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3035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Strategic Advantage in Quality Excellence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858000" y="27432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| www.aiqms.com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28600" y="1051560"/>
            <a:ext cx="278892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228600" y="1051560"/>
            <a:ext cx="278892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93192" y="1179576"/>
            <a:ext cx="475488" cy="475488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243584"/>
            <a:ext cx="347472" cy="34747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41832" y="1161288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20+ Years Industry Experience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393192" y="1709928"/>
            <a:ext cx="2514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expertise across Automotive, Electrical, Electronics, Wire &amp; Cable, and Home Appliance sectors with hands-on plant experience.</a:t>
            </a:r>
            <a:endParaRPr lang="en-US" sz="900" dirty="0"/>
          </a:p>
        </p:txBody>
      </p:sp>
      <p:sp>
        <p:nvSpPr>
          <p:cNvPr id="14" name="Shape 10"/>
          <p:cNvSpPr/>
          <p:nvPr/>
        </p:nvSpPr>
        <p:spPr>
          <a:xfrm>
            <a:off x="3200400" y="1051560"/>
            <a:ext cx="278892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200400" y="1051560"/>
            <a:ext cx="278892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3364992" y="1179576"/>
            <a:ext cx="475488" cy="475488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243584"/>
            <a:ext cx="347472" cy="34747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3913632" y="1161288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Excellence</a:t>
            </a:r>
            <a:endParaRPr lang="en-US" sz="1050" dirty="0"/>
          </a:p>
        </p:txBody>
      </p:sp>
      <p:sp>
        <p:nvSpPr>
          <p:cNvPr id="19" name="Text 14"/>
          <p:cNvSpPr/>
          <p:nvPr/>
        </p:nvSpPr>
        <p:spPr>
          <a:xfrm>
            <a:off x="3364992" y="1709928"/>
            <a:ext cx="2514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knowledge in ISO standards, IATF 16949, quality tools, metrology, and AI-enabled quality solutions.</a:t>
            </a:r>
            <a:endParaRPr lang="en-US" sz="900" dirty="0"/>
          </a:p>
        </p:txBody>
      </p:sp>
      <p:sp>
        <p:nvSpPr>
          <p:cNvPr id="20" name="Shape 15"/>
          <p:cNvSpPr/>
          <p:nvPr/>
        </p:nvSpPr>
        <p:spPr>
          <a:xfrm>
            <a:off x="6172200" y="1051560"/>
            <a:ext cx="278892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6172200" y="1051560"/>
            <a:ext cx="278892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6336792" y="1179576"/>
            <a:ext cx="475488" cy="475488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1243584"/>
            <a:ext cx="347472" cy="34747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885432" y="1161288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Customer-First Approach</a:t>
            </a:r>
            <a:endParaRPr lang="en-US" sz="1050" dirty="0"/>
          </a:p>
        </p:txBody>
      </p:sp>
      <p:sp>
        <p:nvSpPr>
          <p:cNvPr id="25" name="Text 19"/>
          <p:cNvSpPr/>
          <p:nvPr/>
        </p:nvSpPr>
        <p:spPr>
          <a:xfrm>
            <a:off x="6336792" y="1709928"/>
            <a:ext cx="2514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Tailored solutions designed around your specific industry needs, plant challenges, and business objectives.</a:t>
            </a:r>
            <a:endParaRPr lang="en-US" sz="900" dirty="0"/>
          </a:p>
        </p:txBody>
      </p:sp>
      <p:sp>
        <p:nvSpPr>
          <p:cNvPr id="26" name="Shape 20"/>
          <p:cNvSpPr/>
          <p:nvPr/>
        </p:nvSpPr>
        <p:spPr>
          <a:xfrm>
            <a:off x="228600" y="2926080"/>
            <a:ext cx="278892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228600" y="2926080"/>
            <a:ext cx="278892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>
            <a:off x="393192" y="3054096"/>
            <a:ext cx="475488" cy="475488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3118104"/>
            <a:ext cx="347472" cy="347472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941832" y="3035808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Proven Methodology</a:t>
            </a:r>
            <a:endParaRPr lang="en-US" sz="1050" dirty="0"/>
          </a:p>
        </p:txBody>
      </p:sp>
      <p:sp>
        <p:nvSpPr>
          <p:cNvPr id="31" name="Text 24"/>
          <p:cNvSpPr/>
          <p:nvPr/>
        </p:nvSpPr>
        <p:spPr>
          <a:xfrm>
            <a:off x="393192" y="3584448"/>
            <a:ext cx="2514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Assessment → Analysis → Planning → Implementation → Monitoring → Continuous Improvement framework.</a:t>
            </a:r>
            <a:endParaRPr lang="en-US" sz="900" dirty="0"/>
          </a:p>
        </p:txBody>
      </p:sp>
      <p:sp>
        <p:nvSpPr>
          <p:cNvPr id="32" name="Shape 25"/>
          <p:cNvSpPr/>
          <p:nvPr/>
        </p:nvSpPr>
        <p:spPr>
          <a:xfrm>
            <a:off x="3200400" y="2926080"/>
            <a:ext cx="278892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3" name="Shape 26"/>
          <p:cNvSpPr/>
          <p:nvPr/>
        </p:nvSpPr>
        <p:spPr>
          <a:xfrm>
            <a:off x="3200400" y="2926080"/>
            <a:ext cx="278892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4" name="Shape 27"/>
          <p:cNvSpPr/>
          <p:nvPr/>
        </p:nvSpPr>
        <p:spPr>
          <a:xfrm>
            <a:off x="3364992" y="3054096"/>
            <a:ext cx="475488" cy="475488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3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9000" y="3118104"/>
            <a:ext cx="347472" cy="347472"/>
          </a:xfrm>
          <a:prstGeom prst="rect">
            <a:avLst/>
          </a:prstGeom>
        </p:spPr>
      </p:pic>
      <p:sp>
        <p:nvSpPr>
          <p:cNvPr id="36" name="Text 28"/>
          <p:cNvSpPr/>
          <p:nvPr/>
        </p:nvSpPr>
        <p:spPr>
          <a:xfrm>
            <a:off x="3913632" y="3035808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Results Delivery</a:t>
            </a:r>
            <a:endParaRPr lang="en-US" sz="1050" dirty="0"/>
          </a:p>
        </p:txBody>
      </p:sp>
      <p:sp>
        <p:nvSpPr>
          <p:cNvPr id="37" name="Text 29"/>
          <p:cNvSpPr/>
          <p:nvPr/>
        </p:nvSpPr>
        <p:spPr>
          <a:xfrm>
            <a:off x="3364992" y="3584448"/>
            <a:ext cx="2514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Agile consulting approach delivering measurable improvements within 30-90 days of engagement.</a:t>
            </a:r>
            <a:endParaRPr lang="en-US" sz="900" dirty="0"/>
          </a:p>
        </p:txBody>
      </p:sp>
      <p:sp>
        <p:nvSpPr>
          <p:cNvPr id="38" name="Shape 30"/>
          <p:cNvSpPr/>
          <p:nvPr/>
        </p:nvSpPr>
        <p:spPr>
          <a:xfrm>
            <a:off x="6172200" y="2926080"/>
            <a:ext cx="278892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9" name="Shape 31"/>
          <p:cNvSpPr/>
          <p:nvPr/>
        </p:nvSpPr>
        <p:spPr>
          <a:xfrm>
            <a:off x="6172200" y="2926080"/>
            <a:ext cx="278892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40" name="Shape 32"/>
          <p:cNvSpPr/>
          <p:nvPr/>
        </p:nvSpPr>
        <p:spPr>
          <a:xfrm>
            <a:off x="6336792" y="3054096"/>
            <a:ext cx="475488" cy="475488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4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800" y="3118104"/>
            <a:ext cx="347472" cy="347472"/>
          </a:xfrm>
          <a:prstGeom prst="rect">
            <a:avLst/>
          </a:prstGeom>
        </p:spPr>
      </p:pic>
      <p:sp>
        <p:nvSpPr>
          <p:cNvPr id="42" name="Text 33"/>
          <p:cNvSpPr/>
          <p:nvPr/>
        </p:nvSpPr>
        <p:spPr>
          <a:xfrm>
            <a:off x="6885432" y="3035808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Certified Expertise</a:t>
            </a:r>
            <a:endParaRPr lang="en-US" sz="1050" dirty="0"/>
          </a:p>
        </p:txBody>
      </p:sp>
      <p:sp>
        <p:nvSpPr>
          <p:cNvPr id="43" name="Text 34"/>
          <p:cNvSpPr/>
          <p:nvPr/>
        </p:nvSpPr>
        <p:spPr>
          <a:xfrm>
            <a:off x="6336792" y="3584448"/>
            <a:ext cx="2514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of certified quality professionals with Lead Auditor, Six Sigma, and Lean Manufacturing credentials.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0E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914400"/>
            <a:ext cx="914400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118074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9144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Industries We Serve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9436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Delivering Quality Excellence Across Key Manufacturing Sectors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320040" y="1170432"/>
            <a:ext cx="2651760" cy="1691640"/>
          </a:xfrm>
          <a:prstGeom prst="rect">
            <a:avLst/>
          </a:prstGeom>
          <a:solidFill>
            <a:srgbClr val="0D1F3C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325880" y="1298448"/>
            <a:ext cx="658368" cy="658368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7320" y="1389888"/>
            <a:ext cx="475488" cy="47548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57200" y="199339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Automotive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429768" y="231343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IATF 16949, APQP, PPAP, MSA, SPC for Tier 1 &amp; 2 manufacturers</a:t>
            </a:r>
            <a:endParaRPr lang="en-US" sz="850" dirty="0"/>
          </a:p>
        </p:txBody>
      </p:sp>
      <p:sp>
        <p:nvSpPr>
          <p:cNvPr id="12" name="Shape 8"/>
          <p:cNvSpPr/>
          <p:nvPr/>
        </p:nvSpPr>
        <p:spPr>
          <a:xfrm>
            <a:off x="3172968" y="1170432"/>
            <a:ext cx="2651760" cy="1691640"/>
          </a:xfrm>
          <a:prstGeom prst="rect">
            <a:avLst/>
          </a:prstGeom>
          <a:solidFill>
            <a:srgbClr val="0D1F3C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4178808" y="1298448"/>
            <a:ext cx="658368" cy="658368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0248" y="1389888"/>
            <a:ext cx="475488" cy="47548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3310128" y="199339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Electrical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3282696" y="231343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9001, BIS compliance, quality systems for electrical equipment</a:t>
            </a:r>
            <a:endParaRPr lang="en-US" sz="850" dirty="0"/>
          </a:p>
        </p:txBody>
      </p:sp>
      <p:sp>
        <p:nvSpPr>
          <p:cNvPr id="17" name="Shape 12"/>
          <p:cNvSpPr/>
          <p:nvPr/>
        </p:nvSpPr>
        <p:spPr>
          <a:xfrm>
            <a:off x="6025896" y="1170432"/>
            <a:ext cx="2651760" cy="1691640"/>
          </a:xfrm>
          <a:prstGeom prst="rect">
            <a:avLst/>
          </a:prstGeom>
          <a:solidFill>
            <a:srgbClr val="0D1F3C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7031736" y="1298448"/>
            <a:ext cx="658368" cy="658368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3176" y="1389888"/>
            <a:ext cx="475488" cy="47548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6163056" y="199339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Electronics</a:t>
            </a:r>
            <a:endParaRPr lang="en-US" sz="1200" dirty="0"/>
          </a:p>
        </p:txBody>
      </p:sp>
      <p:sp>
        <p:nvSpPr>
          <p:cNvPr id="21" name="Text 15"/>
          <p:cNvSpPr/>
          <p:nvPr/>
        </p:nvSpPr>
        <p:spPr>
          <a:xfrm>
            <a:off x="6135624" y="231343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PCB quality, ESD management, IPC standards, 7 QC tools training</a:t>
            </a:r>
            <a:endParaRPr lang="en-US" sz="850" dirty="0"/>
          </a:p>
        </p:txBody>
      </p:sp>
      <p:sp>
        <p:nvSpPr>
          <p:cNvPr id="22" name="Shape 16"/>
          <p:cNvSpPr/>
          <p:nvPr/>
        </p:nvSpPr>
        <p:spPr>
          <a:xfrm>
            <a:off x="320040" y="2999232"/>
            <a:ext cx="2651760" cy="1691640"/>
          </a:xfrm>
          <a:prstGeom prst="rect">
            <a:avLst/>
          </a:prstGeom>
          <a:solidFill>
            <a:srgbClr val="0D1F3C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1325880" y="3127248"/>
            <a:ext cx="658368" cy="658368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7320" y="3218688"/>
            <a:ext cx="475488" cy="475488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457200" y="382219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Wire &amp; Cable</a:t>
            </a:r>
            <a:endParaRPr lang="en-US" sz="1200" dirty="0"/>
          </a:p>
        </p:txBody>
      </p:sp>
      <p:sp>
        <p:nvSpPr>
          <p:cNvPr id="26" name="Text 19"/>
          <p:cNvSpPr/>
          <p:nvPr/>
        </p:nvSpPr>
        <p:spPr>
          <a:xfrm>
            <a:off x="429768" y="414223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quality, IS standards compliance, cable testing protocols</a:t>
            </a:r>
            <a:endParaRPr lang="en-US" sz="850" dirty="0"/>
          </a:p>
        </p:txBody>
      </p:sp>
      <p:sp>
        <p:nvSpPr>
          <p:cNvPr id="27" name="Shape 20"/>
          <p:cNvSpPr/>
          <p:nvPr/>
        </p:nvSpPr>
        <p:spPr>
          <a:xfrm>
            <a:off x="3172968" y="2999232"/>
            <a:ext cx="2651760" cy="1691640"/>
          </a:xfrm>
          <a:prstGeom prst="rect">
            <a:avLst/>
          </a:prstGeom>
          <a:solidFill>
            <a:srgbClr val="0D1F3C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4178808" y="3127248"/>
            <a:ext cx="658368" cy="658368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2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70248" y="3218688"/>
            <a:ext cx="475488" cy="475488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3310128" y="382219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Appliances</a:t>
            </a:r>
            <a:endParaRPr lang="en-US" sz="1200" dirty="0"/>
          </a:p>
        </p:txBody>
      </p:sp>
      <p:sp>
        <p:nvSpPr>
          <p:cNvPr id="31" name="Text 23"/>
          <p:cNvSpPr/>
          <p:nvPr/>
        </p:nvSpPr>
        <p:spPr>
          <a:xfrm>
            <a:off x="3282696" y="414223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BIS certification, consumer product quality, safety compliance</a:t>
            </a:r>
            <a:endParaRPr lang="en-US" sz="850" dirty="0"/>
          </a:p>
        </p:txBody>
      </p:sp>
      <p:sp>
        <p:nvSpPr>
          <p:cNvPr id="32" name="Shape 24"/>
          <p:cNvSpPr/>
          <p:nvPr/>
        </p:nvSpPr>
        <p:spPr>
          <a:xfrm>
            <a:off x="6025896" y="2999232"/>
            <a:ext cx="2651760" cy="1691640"/>
          </a:xfrm>
          <a:prstGeom prst="rect">
            <a:avLst/>
          </a:prstGeom>
          <a:solidFill>
            <a:srgbClr val="0D1F3C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3" name="Shape 25"/>
          <p:cNvSpPr/>
          <p:nvPr/>
        </p:nvSpPr>
        <p:spPr>
          <a:xfrm>
            <a:off x="7031736" y="3127248"/>
            <a:ext cx="658368" cy="658368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34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3176" y="3218688"/>
            <a:ext cx="475488" cy="475488"/>
          </a:xfrm>
          <a:prstGeom prst="rect">
            <a:avLst/>
          </a:prstGeom>
        </p:spPr>
      </p:pic>
      <p:sp>
        <p:nvSpPr>
          <p:cNvPr id="35" name="Text 26"/>
          <p:cNvSpPr/>
          <p:nvPr/>
        </p:nvSpPr>
        <p:spPr>
          <a:xfrm>
            <a:off x="6163056" y="382219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Manufacturing</a:t>
            </a:r>
            <a:endParaRPr lang="en-US" sz="1200" dirty="0"/>
          </a:p>
        </p:txBody>
      </p:sp>
      <p:sp>
        <p:nvSpPr>
          <p:cNvPr id="36" name="Text 27"/>
          <p:cNvSpPr/>
          <p:nvPr/>
        </p:nvSpPr>
        <p:spPr>
          <a:xfrm>
            <a:off x="6135624" y="414223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manufacturing, Kaizen, 5S, process optimization across sectors</a:t>
            </a:r>
            <a:endParaRPr lang="en-US" sz="8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73152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7315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Service Portfolio Overview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3035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Comprehensive Quality Solutions Under One Roof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858000" y="27432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| www.aiqms.com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3474720" y="1463040"/>
            <a:ext cx="2194560" cy="2194560"/>
          </a:xfrm>
          <a:prstGeom prst="ellipse">
            <a:avLst/>
          </a:prstGeom>
          <a:solidFill>
            <a:srgbClr val="0A1D3D"/>
          </a:solidFill>
          <a:ln w="381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3474720" y="1463040"/>
            <a:ext cx="21945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AiQMS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Solutions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572000" y="2560320"/>
            <a:ext cx="0" cy="0"/>
          </a:xfrm>
          <a:prstGeom prst="line">
            <a:avLst/>
          </a:prstGeom>
          <a:noFill/>
          <a:ln w="19050">
            <a:solidFill>
              <a:srgbClr val="4CAF3F"/>
            </a:solidFill>
            <a:prstDash val="dash"/>
          </a:ln>
        </p:spPr>
      </p:sp>
      <p:sp>
        <p:nvSpPr>
          <p:cNvPr id="12" name="Shape 9"/>
          <p:cNvSpPr/>
          <p:nvPr/>
        </p:nvSpPr>
        <p:spPr>
          <a:xfrm flipH="1">
            <a:off x="4069079" y="3579779"/>
            <a:ext cx="202335" cy="423144"/>
          </a:xfrm>
          <a:prstGeom prst="line">
            <a:avLst/>
          </a:prstGeom>
          <a:noFill/>
          <a:ln w="19050">
            <a:solidFill>
              <a:srgbClr val="4CAF3F"/>
            </a:solidFill>
            <a:prstDash val="dash"/>
          </a:ln>
        </p:spPr>
      </p:sp>
      <p:sp>
        <p:nvSpPr>
          <p:cNvPr id="13" name="Shape 10"/>
          <p:cNvSpPr/>
          <p:nvPr/>
        </p:nvSpPr>
        <p:spPr>
          <a:xfrm flipH="1" flipV="1">
            <a:off x="1352144" y="1894958"/>
            <a:ext cx="2175104" cy="391042"/>
          </a:xfrm>
          <a:prstGeom prst="line">
            <a:avLst/>
          </a:prstGeom>
          <a:noFill/>
          <a:ln w="19050">
            <a:solidFill>
              <a:srgbClr val="4CAF3F"/>
            </a:solidFill>
            <a:prstDash val="dash"/>
          </a:ln>
        </p:spPr>
      </p:sp>
      <p:sp>
        <p:nvSpPr>
          <p:cNvPr id="14" name="Shape 11"/>
          <p:cNvSpPr/>
          <p:nvPr/>
        </p:nvSpPr>
        <p:spPr>
          <a:xfrm>
            <a:off x="5120640" y="3463050"/>
            <a:ext cx="1051560" cy="926069"/>
          </a:xfrm>
          <a:prstGeom prst="line">
            <a:avLst/>
          </a:prstGeom>
          <a:noFill/>
          <a:ln w="19050">
            <a:solidFill>
              <a:srgbClr val="4CAF3F"/>
            </a:solidFill>
            <a:prstDash val="dash"/>
          </a:ln>
        </p:spPr>
      </p:sp>
      <p:sp>
        <p:nvSpPr>
          <p:cNvPr id="15" name="Shape 12"/>
          <p:cNvSpPr/>
          <p:nvPr/>
        </p:nvSpPr>
        <p:spPr>
          <a:xfrm>
            <a:off x="5577840" y="2909868"/>
            <a:ext cx="1737360" cy="427692"/>
          </a:xfrm>
          <a:prstGeom prst="line">
            <a:avLst/>
          </a:prstGeom>
          <a:noFill/>
          <a:ln w="19050">
            <a:solidFill>
              <a:srgbClr val="4CAF3F"/>
            </a:solidFill>
            <a:prstDash val="dash"/>
          </a:ln>
        </p:spPr>
      </p:sp>
      <p:sp>
        <p:nvSpPr>
          <p:cNvPr id="16" name="Shape 13"/>
          <p:cNvSpPr/>
          <p:nvPr/>
        </p:nvSpPr>
        <p:spPr>
          <a:xfrm flipV="1">
            <a:off x="5649824" y="2103120"/>
            <a:ext cx="842416" cy="148380"/>
          </a:xfrm>
          <a:prstGeom prst="line">
            <a:avLst/>
          </a:prstGeom>
          <a:noFill/>
          <a:ln w="19050">
            <a:solidFill>
              <a:srgbClr val="4CAF3F"/>
            </a:solidFill>
            <a:prstDash val="dash"/>
          </a:ln>
        </p:spPr>
      </p:sp>
      <p:sp>
        <p:nvSpPr>
          <p:cNvPr id="18" name="Shape 15"/>
          <p:cNvSpPr/>
          <p:nvPr/>
        </p:nvSpPr>
        <p:spPr>
          <a:xfrm>
            <a:off x="182880" y="1188720"/>
            <a:ext cx="1280160" cy="1097280"/>
          </a:xfrm>
          <a:prstGeom prst="ellipse">
            <a:avLst/>
          </a:prstGeom>
          <a:solidFill>
            <a:srgbClr val="0A1D3D"/>
          </a:solidFill>
          <a:ln w="254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1280160"/>
            <a:ext cx="457200" cy="457200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182880" y="173736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Consultancy</a:t>
            </a:r>
            <a:endParaRPr lang="en-US" sz="850" dirty="0"/>
          </a:p>
        </p:txBody>
      </p:sp>
      <p:sp>
        <p:nvSpPr>
          <p:cNvPr id="21" name="Shape 17"/>
          <p:cNvSpPr/>
          <p:nvPr/>
        </p:nvSpPr>
        <p:spPr>
          <a:xfrm>
            <a:off x="182880" y="2834640"/>
            <a:ext cx="1280160" cy="1097280"/>
          </a:xfrm>
          <a:prstGeom prst="ellipse">
            <a:avLst/>
          </a:prstGeom>
          <a:solidFill>
            <a:srgbClr val="0A1D3D"/>
          </a:solidFill>
          <a:ln w="254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" y="2926080"/>
            <a:ext cx="457200" cy="45720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82880" y="33832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Optimization</a:t>
            </a:r>
            <a:endParaRPr lang="en-US" sz="850" dirty="0"/>
          </a:p>
        </p:txBody>
      </p:sp>
      <p:sp>
        <p:nvSpPr>
          <p:cNvPr id="24" name="Shape 19"/>
          <p:cNvSpPr/>
          <p:nvPr/>
        </p:nvSpPr>
        <p:spPr>
          <a:xfrm>
            <a:off x="1280160" y="4011680"/>
            <a:ext cx="1280160" cy="1097280"/>
          </a:xfrm>
          <a:prstGeom prst="ellipse">
            <a:avLst/>
          </a:prstGeom>
          <a:solidFill>
            <a:srgbClr val="0A1D3D"/>
          </a:solidFill>
          <a:ln w="254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1640" y="4112848"/>
            <a:ext cx="457200" cy="45720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1280160" y="4570048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Improvement</a:t>
            </a:r>
            <a:endParaRPr lang="en-US" sz="850" dirty="0"/>
          </a:p>
        </p:txBody>
      </p:sp>
      <p:sp>
        <p:nvSpPr>
          <p:cNvPr id="27" name="Shape 21"/>
          <p:cNvSpPr/>
          <p:nvPr/>
        </p:nvSpPr>
        <p:spPr>
          <a:xfrm>
            <a:off x="3197482" y="4025309"/>
            <a:ext cx="1280160" cy="1097280"/>
          </a:xfrm>
          <a:prstGeom prst="ellipse">
            <a:avLst/>
          </a:prstGeom>
          <a:solidFill>
            <a:srgbClr val="0A1D3D"/>
          </a:solidFill>
          <a:ln w="254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1880" y="4140082"/>
            <a:ext cx="457200" cy="457200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3200400" y="4597282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Metrology</a:t>
            </a:r>
            <a:endParaRPr lang="en-US" sz="850" dirty="0"/>
          </a:p>
        </p:txBody>
      </p:sp>
      <p:sp>
        <p:nvSpPr>
          <p:cNvPr id="30" name="Shape 23"/>
          <p:cNvSpPr/>
          <p:nvPr/>
        </p:nvSpPr>
        <p:spPr>
          <a:xfrm>
            <a:off x="5303520" y="4011691"/>
            <a:ext cx="1280160" cy="1097280"/>
          </a:xfrm>
          <a:prstGeom prst="ellipse">
            <a:avLst/>
          </a:prstGeom>
          <a:solidFill>
            <a:srgbClr val="0A1D3D"/>
          </a:solidFill>
          <a:ln w="254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0" y="4103131"/>
            <a:ext cx="457200" cy="45720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5303520" y="4560331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</a:t>
            </a:r>
            <a:endParaRPr lang="en-US" sz="850" dirty="0"/>
          </a:p>
        </p:txBody>
      </p:sp>
      <p:sp>
        <p:nvSpPr>
          <p:cNvPr id="33" name="Shape 25"/>
          <p:cNvSpPr/>
          <p:nvPr/>
        </p:nvSpPr>
        <p:spPr>
          <a:xfrm>
            <a:off x="6492240" y="2834640"/>
            <a:ext cx="1280160" cy="1097280"/>
          </a:xfrm>
          <a:prstGeom prst="ellipse">
            <a:avLst/>
          </a:prstGeom>
          <a:solidFill>
            <a:srgbClr val="0A1D3D"/>
          </a:solidFill>
          <a:ln w="254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34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3720" y="2926080"/>
            <a:ext cx="457200" cy="457200"/>
          </a:xfrm>
          <a:prstGeom prst="rect">
            <a:avLst/>
          </a:prstGeom>
        </p:spPr>
      </p:pic>
      <p:sp>
        <p:nvSpPr>
          <p:cNvPr id="35" name="Text 26"/>
          <p:cNvSpPr/>
          <p:nvPr/>
        </p:nvSpPr>
        <p:spPr>
          <a:xfrm>
            <a:off x="6492240" y="33832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</a:t>
            </a:r>
            <a:endParaRPr lang="en-US" sz="850" dirty="0"/>
          </a:p>
        </p:txBody>
      </p:sp>
      <p:sp>
        <p:nvSpPr>
          <p:cNvPr id="36" name="Shape 27"/>
          <p:cNvSpPr/>
          <p:nvPr/>
        </p:nvSpPr>
        <p:spPr>
          <a:xfrm>
            <a:off x="6492240" y="1188720"/>
            <a:ext cx="1280160" cy="1097280"/>
          </a:xfrm>
          <a:prstGeom prst="ellipse">
            <a:avLst/>
          </a:prstGeom>
          <a:solidFill>
            <a:srgbClr val="0A1D3D"/>
          </a:solidFill>
          <a:ln w="254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37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03720" y="1280160"/>
            <a:ext cx="457200" cy="457200"/>
          </a:xfrm>
          <a:prstGeom prst="rect">
            <a:avLst/>
          </a:prstGeom>
        </p:spPr>
      </p:pic>
      <p:sp>
        <p:nvSpPr>
          <p:cNvPr id="38" name="Text 28"/>
          <p:cNvSpPr/>
          <p:nvPr/>
        </p:nvSpPr>
        <p:spPr>
          <a:xfrm>
            <a:off x="6492240" y="173736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NPD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850" dirty="0"/>
          </a:p>
        </p:txBody>
      </p:sp>
      <p:sp>
        <p:nvSpPr>
          <p:cNvPr id="39" name="Shape 29"/>
          <p:cNvSpPr/>
          <p:nvPr/>
        </p:nvSpPr>
        <p:spPr>
          <a:xfrm>
            <a:off x="5120640" y="274320"/>
            <a:ext cx="1280160" cy="1097280"/>
          </a:xfrm>
          <a:prstGeom prst="ellipse">
            <a:avLst/>
          </a:prstGeom>
          <a:solidFill>
            <a:srgbClr val="0A1D3D"/>
          </a:solidFill>
          <a:ln w="254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4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32120" y="365760"/>
            <a:ext cx="457200" cy="457200"/>
          </a:xfrm>
          <a:prstGeom prst="rect">
            <a:avLst/>
          </a:prstGeom>
        </p:spPr>
      </p:pic>
      <p:sp>
        <p:nvSpPr>
          <p:cNvPr id="41" name="Text 30"/>
          <p:cNvSpPr/>
          <p:nvPr/>
        </p:nvSpPr>
        <p:spPr>
          <a:xfrm>
            <a:off x="5120640" y="82296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Supplier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</a:t>
            </a:r>
            <a:endParaRPr lang="en-US" sz="850" dirty="0"/>
          </a:p>
        </p:txBody>
      </p:sp>
      <p:sp>
        <p:nvSpPr>
          <p:cNvPr id="43" name="Shape 10"/>
          <p:cNvSpPr/>
          <p:nvPr/>
        </p:nvSpPr>
        <p:spPr>
          <a:xfrm flipV="1">
            <a:off x="5303520" y="1353312"/>
            <a:ext cx="192608" cy="429768"/>
          </a:xfrm>
          <a:prstGeom prst="line">
            <a:avLst/>
          </a:prstGeom>
          <a:noFill/>
          <a:ln w="19050">
            <a:solidFill>
              <a:srgbClr val="4CAF3F"/>
            </a:solidFill>
            <a:prstDash val="dash"/>
          </a:ln>
        </p:spPr>
      </p:sp>
      <p:sp>
        <p:nvSpPr>
          <p:cNvPr id="44" name="Shape 9"/>
          <p:cNvSpPr/>
          <p:nvPr/>
        </p:nvSpPr>
        <p:spPr>
          <a:xfrm flipH="1">
            <a:off x="1352144" y="2909868"/>
            <a:ext cx="2164080" cy="238642"/>
          </a:xfrm>
          <a:prstGeom prst="line">
            <a:avLst/>
          </a:prstGeom>
          <a:noFill/>
          <a:ln w="19050">
            <a:solidFill>
              <a:srgbClr val="4CAF3F"/>
            </a:solidFill>
            <a:prstDash val="dash"/>
          </a:ln>
        </p:spPr>
      </p:sp>
      <p:sp>
        <p:nvSpPr>
          <p:cNvPr id="45" name="Shape 9"/>
          <p:cNvSpPr/>
          <p:nvPr/>
        </p:nvSpPr>
        <p:spPr>
          <a:xfrm flipH="1">
            <a:off x="2415540" y="3337560"/>
            <a:ext cx="1295400" cy="833002"/>
          </a:xfrm>
          <a:prstGeom prst="line">
            <a:avLst/>
          </a:prstGeom>
          <a:noFill/>
          <a:ln w="19050">
            <a:solidFill>
              <a:srgbClr val="4CAF3F"/>
            </a:solidFill>
            <a:prstDash val="dash"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73152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7315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Service Portfolio Overview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3035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Comprehensive Quality Solutions Under One Roof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858000" y="27432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| www.aiqms.com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97287" y="1122769"/>
            <a:ext cx="2194560" cy="2194560"/>
          </a:xfrm>
          <a:prstGeom prst="ellipse">
            <a:avLst/>
          </a:prstGeom>
          <a:solidFill>
            <a:srgbClr val="0A1D3D"/>
          </a:solidFill>
          <a:ln w="381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97287" y="1097280"/>
            <a:ext cx="21945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AiQMS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Solutions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572000" y="2560320"/>
            <a:ext cx="0" cy="0"/>
          </a:xfrm>
          <a:prstGeom prst="line">
            <a:avLst/>
          </a:prstGeom>
          <a:noFill/>
          <a:ln w="19050">
            <a:solidFill>
              <a:srgbClr val="4CAF3F"/>
            </a:solidFill>
            <a:prstDash val="dash"/>
          </a:ln>
        </p:spPr>
      </p:sp>
      <p:sp>
        <p:nvSpPr>
          <p:cNvPr id="13" name="Shape 10"/>
          <p:cNvSpPr/>
          <p:nvPr/>
        </p:nvSpPr>
        <p:spPr>
          <a:xfrm>
            <a:off x="1780149" y="2356042"/>
            <a:ext cx="1416552" cy="1460116"/>
          </a:xfrm>
          <a:prstGeom prst="line">
            <a:avLst/>
          </a:prstGeom>
          <a:noFill/>
          <a:ln w="19050">
            <a:solidFill>
              <a:srgbClr val="4CAF3F"/>
            </a:solidFill>
            <a:prstDash val="dash"/>
          </a:ln>
        </p:spPr>
      </p:sp>
      <p:sp>
        <p:nvSpPr>
          <p:cNvPr id="14" name="Shape 11"/>
          <p:cNvSpPr/>
          <p:nvPr/>
        </p:nvSpPr>
        <p:spPr>
          <a:xfrm>
            <a:off x="1780149" y="2356042"/>
            <a:ext cx="1416552" cy="665376"/>
          </a:xfrm>
          <a:prstGeom prst="line">
            <a:avLst/>
          </a:prstGeom>
          <a:noFill/>
          <a:ln w="19050">
            <a:solidFill>
              <a:srgbClr val="4CAF3F"/>
            </a:solidFill>
            <a:prstDash val="dash"/>
          </a:ln>
        </p:spPr>
      </p:sp>
      <p:sp>
        <p:nvSpPr>
          <p:cNvPr id="15" name="Shape 12"/>
          <p:cNvSpPr/>
          <p:nvPr/>
        </p:nvSpPr>
        <p:spPr>
          <a:xfrm flipV="1">
            <a:off x="1904847" y="2286974"/>
            <a:ext cx="1371600" cy="69068"/>
          </a:xfrm>
          <a:prstGeom prst="line">
            <a:avLst/>
          </a:prstGeom>
          <a:noFill/>
          <a:ln w="19050">
            <a:solidFill>
              <a:srgbClr val="4CAF3F"/>
            </a:solidFill>
            <a:prstDash val="dash"/>
          </a:ln>
        </p:spPr>
      </p:sp>
      <p:sp>
        <p:nvSpPr>
          <p:cNvPr id="17" name="Shape 14"/>
          <p:cNvSpPr/>
          <p:nvPr/>
        </p:nvSpPr>
        <p:spPr>
          <a:xfrm flipV="1">
            <a:off x="1780149" y="1621598"/>
            <a:ext cx="1456424" cy="734444"/>
          </a:xfrm>
          <a:prstGeom prst="line">
            <a:avLst/>
          </a:prstGeom>
          <a:noFill/>
          <a:ln w="19050">
            <a:solidFill>
              <a:srgbClr val="4CAF3F"/>
            </a:solidFill>
            <a:prstDash val="dash"/>
          </a:ln>
        </p:spPr>
      </p:sp>
      <p:sp>
        <p:nvSpPr>
          <p:cNvPr id="26" name="Text 20"/>
          <p:cNvSpPr/>
          <p:nvPr/>
        </p:nvSpPr>
        <p:spPr>
          <a:xfrm>
            <a:off x="1280160" y="47548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Improvement</a:t>
            </a:r>
            <a:endParaRPr lang="en-US" sz="850" dirty="0"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4297680"/>
            <a:ext cx="457200" cy="45720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5303520" y="47548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</a:t>
            </a:r>
            <a:endParaRPr lang="en-US" sz="850" dirty="0"/>
          </a:p>
        </p:txBody>
      </p:sp>
      <p:pic>
        <p:nvPicPr>
          <p:cNvPr id="34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3720" y="2926080"/>
            <a:ext cx="457200" cy="457200"/>
          </a:xfrm>
          <a:prstGeom prst="rect">
            <a:avLst/>
          </a:prstGeom>
        </p:spPr>
      </p:pic>
      <p:sp>
        <p:nvSpPr>
          <p:cNvPr id="35" name="Text 26"/>
          <p:cNvSpPr/>
          <p:nvPr/>
        </p:nvSpPr>
        <p:spPr>
          <a:xfrm>
            <a:off x="6492240" y="33832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</a:t>
            </a:r>
            <a:endParaRPr lang="en-US" sz="850" dirty="0"/>
          </a:p>
        </p:txBody>
      </p:sp>
      <p:pic>
        <p:nvPicPr>
          <p:cNvPr id="37" name="Image 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3720" y="1280160"/>
            <a:ext cx="457200" cy="457200"/>
          </a:xfrm>
          <a:prstGeom prst="rect">
            <a:avLst/>
          </a:prstGeom>
        </p:spPr>
      </p:pic>
      <p:sp>
        <p:nvSpPr>
          <p:cNvPr id="38" name="Text 28"/>
          <p:cNvSpPr/>
          <p:nvPr/>
        </p:nvSpPr>
        <p:spPr>
          <a:xfrm>
            <a:off x="6492240" y="173736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NPD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850" dirty="0"/>
          </a:p>
        </p:txBody>
      </p:sp>
      <p:sp>
        <p:nvSpPr>
          <p:cNvPr id="41" name="Text 30"/>
          <p:cNvSpPr/>
          <p:nvPr/>
        </p:nvSpPr>
        <p:spPr>
          <a:xfrm>
            <a:off x="5120640" y="82296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Supplier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</a:t>
            </a:r>
            <a:endParaRPr lang="en-US" sz="850" dirty="0"/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574" y="1010896"/>
            <a:ext cx="5635052" cy="381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34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73152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7315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ISO Consultancy Services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3035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End-to-End Certification Support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858000" y="27432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| www.aiqms.com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28600" y="1051560"/>
            <a:ext cx="278892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228600" y="1051560"/>
            <a:ext cx="2788920" cy="50292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38328" y="1088136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ISO 9001:2015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338328" y="132588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Management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338328" y="1645920"/>
            <a:ext cx="2560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Management Systems — Gap analysis, documentation, implementation, and certification support.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3200400" y="1051560"/>
            <a:ext cx="278892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3200400" y="1051560"/>
            <a:ext cx="2788920" cy="50292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310128" y="1088136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IATF 16949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3310128" y="132588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Automotive QMS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3310128" y="1645920"/>
            <a:ext cx="2560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Automotive-specific QMS for Tier 1 &amp; 2 suppliers. APQP, PPAP, MSA, SPC integration.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6172200" y="1051560"/>
            <a:ext cx="278892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172200" y="1051560"/>
            <a:ext cx="2788920" cy="50292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281928" y="1088136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ISO 14001:2015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281928" y="132588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Environmental Management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6281928" y="1645920"/>
            <a:ext cx="2560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Environmental management system design, implementation, and compliance support.</a:t>
            </a:r>
            <a:endParaRPr lang="en-US" sz="950" dirty="0"/>
          </a:p>
        </p:txBody>
      </p:sp>
      <p:sp>
        <p:nvSpPr>
          <p:cNvPr id="23" name="Shape 20"/>
          <p:cNvSpPr/>
          <p:nvPr/>
        </p:nvSpPr>
        <p:spPr>
          <a:xfrm>
            <a:off x="228600" y="2990088"/>
            <a:ext cx="278892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228600" y="2990088"/>
            <a:ext cx="2788920" cy="50292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338328" y="3026664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ISO 45001:2018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338328" y="326440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Occupational Health &amp; Safety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338328" y="3584448"/>
            <a:ext cx="2560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OH&amp;S management systems for safer workplaces and regulatory compliance.</a:t>
            </a:r>
            <a:endParaRPr lang="en-US" sz="950" dirty="0"/>
          </a:p>
        </p:txBody>
      </p:sp>
      <p:sp>
        <p:nvSpPr>
          <p:cNvPr id="28" name="Shape 25"/>
          <p:cNvSpPr/>
          <p:nvPr/>
        </p:nvSpPr>
        <p:spPr>
          <a:xfrm>
            <a:off x="3200400" y="2990088"/>
            <a:ext cx="278892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3200400" y="2990088"/>
            <a:ext cx="2788920" cy="50292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3310128" y="3026664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Documentation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3310128" y="326440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Documentation</a:t>
            </a:r>
            <a:endParaRPr lang="en-US" sz="900" dirty="0"/>
          </a:p>
        </p:txBody>
      </p:sp>
      <p:sp>
        <p:nvSpPr>
          <p:cNvPr id="32" name="Text 29"/>
          <p:cNvSpPr/>
          <p:nvPr/>
        </p:nvSpPr>
        <p:spPr>
          <a:xfrm>
            <a:off x="3310128" y="3584448"/>
            <a:ext cx="2560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SOPs, Work Instructions, Quality Manuals, Control Plans, and complete document architecture.</a:t>
            </a:r>
            <a:endParaRPr lang="en-US" sz="950" dirty="0"/>
          </a:p>
        </p:txBody>
      </p:sp>
      <p:sp>
        <p:nvSpPr>
          <p:cNvPr id="33" name="Shape 30"/>
          <p:cNvSpPr/>
          <p:nvPr/>
        </p:nvSpPr>
        <p:spPr>
          <a:xfrm>
            <a:off x="6172200" y="2990088"/>
            <a:ext cx="278892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4" name="Shape 31"/>
          <p:cNvSpPr/>
          <p:nvPr/>
        </p:nvSpPr>
        <p:spPr>
          <a:xfrm>
            <a:off x="6172200" y="2990088"/>
            <a:ext cx="2788920" cy="50292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281928" y="3026664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Certification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6281928" y="326440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 Support</a:t>
            </a:r>
            <a:endParaRPr lang="en-US" sz="900" dirty="0"/>
          </a:p>
        </p:txBody>
      </p:sp>
      <p:sp>
        <p:nvSpPr>
          <p:cNvPr id="37" name="Text 34"/>
          <p:cNvSpPr/>
          <p:nvPr/>
        </p:nvSpPr>
        <p:spPr>
          <a:xfrm>
            <a:off x="6281928" y="3584448"/>
            <a:ext cx="2560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Pre-audit assessments, certification body coordination, and post-audit CAPA management.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73152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7315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Quality Management Systems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3035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Robust Quality Foundations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858000" y="27432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| www.aiqms.com</a:t>
            </a:r>
            <a:endParaRPr lang="en-US" sz="8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303520" y="1051560"/>
            <a:ext cx="3566160" cy="384048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303520" y="1051560"/>
            <a:ext cx="3566160" cy="3840480"/>
          </a:xfrm>
          <a:prstGeom prst="rect">
            <a:avLst/>
          </a:prstGeom>
          <a:solidFill>
            <a:srgbClr val="0A1D3D">
              <a:alpha val="60000"/>
            </a:srgbClr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274320" y="1097280"/>
            <a:ext cx="48463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274320" y="1097280"/>
            <a:ext cx="54864" cy="658368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402336" y="1188720"/>
            <a:ext cx="438912" cy="438912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44" y="1252728"/>
            <a:ext cx="310896" cy="31089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932688" y="1152144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SOP Development</a:t>
            </a:r>
            <a:endParaRPr lang="en-US" sz="1100" dirty="0"/>
          </a:p>
        </p:txBody>
      </p:sp>
      <p:sp>
        <p:nvSpPr>
          <p:cNvPr id="15" name="Text 10"/>
          <p:cNvSpPr/>
          <p:nvPr/>
        </p:nvSpPr>
        <p:spPr>
          <a:xfrm>
            <a:off x="932688" y="1417320"/>
            <a:ext cx="4023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Comprehensive Standard Operating Procedures that standardize processes and ensure consistency.</a:t>
            </a:r>
            <a:endParaRPr lang="en-US" sz="850" dirty="0"/>
          </a:p>
        </p:txBody>
      </p:sp>
      <p:sp>
        <p:nvSpPr>
          <p:cNvPr id="16" name="Shape 11"/>
          <p:cNvSpPr/>
          <p:nvPr/>
        </p:nvSpPr>
        <p:spPr>
          <a:xfrm>
            <a:off x="274320" y="1847088"/>
            <a:ext cx="48463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274320" y="1847088"/>
            <a:ext cx="54864" cy="658368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402336" y="1938528"/>
            <a:ext cx="438912" cy="438912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344" y="2002536"/>
            <a:ext cx="310896" cy="310896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32688" y="190195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Mapping</a:t>
            </a:r>
            <a:endParaRPr lang="en-US" sz="1100" dirty="0"/>
          </a:p>
        </p:txBody>
      </p:sp>
      <p:sp>
        <p:nvSpPr>
          <p:cNvPr id="21" name="Text 15"/>
          <p:cNvSpPr/>
          <p:nvPr/>
        </p:nvSpPr>
        <p:spPr>
          <a:xfrm>
            <a:off x="932688" y="2167128"/>
            <a:ext cx="4023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stream mapping, process flow diagrams, SIPOC analysis for operational clarity.</a:t>
            </a:r>
            <a:endParaRPr lang="en-US" sz="850" dirty="0"/>
          </a:p>
        </p:txBody>
      </p:sp>
      <p:sp>
        <p:nvSpPr>
          <p:cNvPr id="22" name="Shape 16"/>
          <p:cNvSpPr/>
          <p:nvPr/>
        </p:nvSpPr>
        <p:spPr>
          <a:xfrm>
            <a:off x="274320" y="2596896"/>
            <a:ext cx="48463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274320" y="2596896"/>
            <a:ext cx="54864" cy="658368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402336" y="2688336"/>
            <a:ext cx="438912" cy="438912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344" y="2752344"/>
            <a:ext cx="310896" cy="31089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932688" y="265176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100" dirty="0"/>
          </a:p>
        </p:txBody>
      </p:sp>
      <p:sp>
        <p:nvSpPr>
          <p:cNvPr id="27" name="Text 20"/>
          <p:cNvSpPr/>
          <p:nvPr/>
        </p:nvSpPr>
        <p:spPr>
          <a:xfrm>
            <a:off x="932688" y="2916936"/>
            <a:ext cx="4023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FMEA, Risk Register, and proactive risk mitigation strategies across operations.</a:t>
            </a:r>
            <a:endParaRPr lang="en-US" sz="850" dirty="0"/>
          </a:p>
        </p:txBody>
      </p:sp>
      <p:sp>
        <p:nvSpPr>
          <p:cNvPr id="28" name="Shape 21"/>
          <p:cNvSpPr/>
          <p:nvPr/>
        </p:nvSpPr>
        <p:spPr>
          <a:xfrm>
            <a:off x="274320" y="3346704"/>
            <a:ext cx="48463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9" name="Shape 22"/>
          <p:cNvSpPr/>
          <p:nvPr/>
        </p:nvSpPr>
        <p:spPr>
          <a:xfrm>
            <a:off x="274320" y="3346704"/>
            <a:ext cx="54864" cy="658368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402336" y="3438144"/>
            <a:ext cx="438912" cy="438912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344" y="3502152"/>
            <a:ext cx="310896" cy="310896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932688" y="3401568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 Management</a:t>
            </a:r>
            <a:endParaRPr lang="en-US" sz="1100" dirty="0"/>
          </a:p>
        </p:txBody>
      </p:sp>
      <p:sp>
        <p:nvSpPr>
          <p:cNvPr id="33" name="Text 25"/>
          <p:cNvSpPr/>
          <p:nvPr/>
        </p:nvSpPr>
        <p:spPr>
          <a:xfrm>
            <a:off x="932688" y="3666744"/>
            <a:ext cx="4023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Corrective &amp; Preventive Action systems — Root Cause Analysis to effective closure.</a:t>
            </a:r>
            <a:endParaRPr lang="en-US" sz="850" dirty="0"/>
          </a:p>
        </p:txBody>
      </p:sp>
      <p:sp>
        <p:nvSpPr>
          <p:cNvPr id="34" name="Shape 26"/>
          <p:cNvSpPr/>
          <p:nvPr/>
        </p:nvSpPr>
        <p:spPr>
          <a:xfrm>
            <a:off x="274320" y="4096512"/>
            <a:ext cx="48463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5" name="Shape 27"/>
          <p:cNvSpPr/>
          <p:nvPr/>
        </p:nvSpPr>
        <p:spPr>
          <a:xfrm>
            <a:off x="274320" y="4096512"/>
            <a:ext cx="54864" cy="658368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6" name="Shape 28"/>
          <p:cNvSpPr/>
          <p:nvPr/>
        </p:nvSpPr>
        <p:spPr>
          <a:xfrm>
            <a:off x="402336" y="4187952"/>
            <a:ext cx="438912" cy="438912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3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6344" y="4251960"/>
            <a:ext cx="310896" cy="310896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932688" y="4151376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Audits</a:t>
            </a:r>
            <a:endParaRPr lang="en-US" sz="1100" dirty="0"/>
          </a:p>
        </p:txBody>
      </p:sp>
      <p:sp>
        <p:nvSpPr>
          <p:cNvPr id="39" name="Text 30"/>
          <p:cNvSpPr/>
          <p:nvPr/>
        </p:nvSpPr>
        <p:spPr>
          <a:xfrm>
            <a:off x="932688" y="4416552"/>
            <a:ext cx="4023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Scheduled audit programs, audit checklists, findings management, and closure tracking.</a:t>
            </a:r>
            <a:endParaRPr lang="en-US" sz="8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73152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7315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Process Optimization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3035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Driving Efficiency | Reducing Waste | Maximizing Value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858000" y="27432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| www.aiqms.com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28600" y="1051560"/>
            <a:ext cx="42062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228600" y="1051560"/>
            <a:ext cx="420624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93192" y="1179576"/>
            <a:ext cx="475488" cy="475488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243584"/>
            <a:ext cx="347472" cy="34747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0120" y="1143000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Productivity Improvement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393192" y="1737360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OEE analysis, bottleneck elimination, and throughput optimization using proven industrial engineering methods.</a:t>
            </a:r>
            <a:endParaRPr lang="en-US" sz="950" dirty="0"/>
          </a:p>
        </p:txBody>
      </p:sp>
      <p:sp>
        <p:nvSpPr>
          <p:cNvPr id="14" name="Shape 10"/>
          <p:cNvSpPr/>
          <p:nvPr/>
        </p:nvSpPr>
        <p:spPr>
          <a:xfrm>
            <a:off x="393192" y="2514600"/>
            <a:ext cx="3840480" cy="256032"/>
          </a:xfrm>
          <a:prstGeom prst="rect">
            <a:avLst/>
          </a:prstGeom>
          <a:solidFill>
            <a:srgbClr val="EAF7E8"/>
          </a:solidFill>
          <a:ln w="12700">
            <a:solidFill>
              <a:srgbClr val="4CAF3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429768" y="2514600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Up to 35% improvement</a:t>
            </a:r>
            <a:endParaRPr lang="en-US" sz="900" dirty="0"/>
          </a:p>
        </p:txBody>
      </p:sp>
      <p:sp>
        <p:nvSpPr>
          <p:cNvPr id="16" name="Shape 12"/>
          <p:cNvSpPr/>
          <p:nvPr/>
        </p:nvSpPr>
        <p:spPr>
          <a:xfrm>
            <a:off x="4690872" y="1051560"/>
            <a:ext cx="42062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4690872" y="1051560"/>
            <a:ext cx="420624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4855464" y="1179576"/>
            <a:ext cx="475488" cy="475488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9472" y="1243584"/>
            <a:ext cx="347472" cy="347472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5422392" y="1143000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Cycle Time Reduction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4855464" y="1737360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&amp; motion studies, process balancing, and work standardization to minimize non-value-added activities.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4855464" y="2514600"/>
            <a:ext cx="3840480" cy="256032"/>
          </a:xfrm>
          <a:prstGeom prst="rect">
            <a:avLst/>
          </a:prstGeom>
          <a:solidFill>
            <a:srgbClr val="EAF7E8"/>
          </a:solidFill>
          <a:ln w="12700">
            <a:solidFill>
              <a:srgbClr val="4CAF3F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4892040" y="2514600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20-40% cycle time savings</a:t>
            </a:r>
            <a:endParaRPr lang="en-US" sz="900" dirty="0"/>
          </a:p>
        </p:txBody>
      </p:sp>
      <p:sp>
        <p:nvSpPr>
          <p:cNvPr id="24" name="Shape 19"/>
          <p:cNvSpPr/>
          <p:nvPr/>
        </p:nvSpPr>
        <p:spPr>
          <a:xfrm>
            <a:off x="228600" y="2971800"/>
            <a:ext cx="42062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228600" y="2971800"/>
            <a:ext cx="420624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393192" y="3099816"/>
            <a:ext cx="475488" cy="475488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2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3163824"/>
            <a:ext cx="347472" cy="347472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960120" y="3063240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Reduction</a:t>
            </a:r>
            <a:endParaRPr lang="en-US" sz="1200" dirty="0"/>
          </a:p>
        </p:txBody>
      </p:sp>
      <p:sp>
        <p:nvSpPr>
          <p:cNvPr id="29" name="Text 23"/>
          <p:cNvSpPr/>
          <p:nvPr/>
        </p:nvSpPr>
        <p:spPr>
          <a:xfrm>
            <a:off x="393192" y="3657600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 identification using 7 wastes framework, cost of poor quality analysis, and savings validation.</a:t>
            </a:r>
            <a:endParaRPr lang="en-US" sz="950" dirty="0"/>
          </a:p>
        </p:txBody>
      </p:sp>
      <p:sp>
        <p:nvSpPr>
          <p:cNvPr id="30" name="Shape 24"/>
          <p:cNvSpPr/>
          <p:nvPr/>
        </p:nvSpPr>
        <p:spPr>
          <a:xfrm>
            <a:off x="393192" y="4434840"/>
            <a:ext cx="3840480" cy="256032"/>
          </a:xfrm>
          <a:prstGeom prst="rect">
            <a:avLst/>
          </a:prstGeom>
          <a:solidFill>
            <a:srgbClr val="EAF7E8"/>
          </a:solidFill>
          <a:ln w="12700">
            <a:solidFill>
              <a:srgbClr val="4CAF3F"/>
            </a:solidFill>
            <a:prstDash val="solid"/>
          </a:ln>
        </p:spPr>
      </p:sp>
      <p:sp>
        <p:nvSpPr>
          <p:cNvPr id="31" name="Text 25"/>
          <p:cNvSpPr/>
          <p:nvPr/>
        </p:nvSpPr>
        <p:spPr>
          <a:xfrm>
            <a:off x="429768" y="4434840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15-25% cost reduction</a:t>
            </a:r>
            <a:endParaRPr lang="en-US" sz="900" dirty="0"/>
          </a:p>
        </p:txBody>
      </p:sp>
      <p:sp>
        <p:nvSpPr>
          <p:cNvPr id="32" name="Shape 26"/>
          <p:cNvSpPr/>
          <p:nvPr/>
        </p:nvSpPr>
        <p:spPr>
          <a:xfrm>
            <a:off x="4690872" y="2971800"/>
            <a:ext cx="42062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3" name="Shape 27"/>
          <p:cNvSpPr/>
          <p:nvPr/>
        </p:nvSpPr>
        <p:spPr>
          <a:xfrm>
            <a:off x="4690872" y="2971800"/>
            <a:ext cx="420624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>
            <a:off x="4855464" y="3099816"/>
            <a:ext cx="475488" cy="475488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3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9472" y="3163824"/>
            <a:ext cx="347472" cy="347472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5422392" y="3063240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Manufacturing</a:t>
            </a:r>
            <a:endParaRPr lang="en-US" sz="1200" dirty="0"/>
          </a:p>
        </p:txBody>
      </p:sp>
      <p:sp>
        <p:nvSpPr>
          <p:cNvPr id="37" name="Text 30"/>
          <p:cNvSpPr/>
          <p:nvPr/>
        </p:nvSpPr>
        <p:spPr>
          <a:xfrm>
            <a:off x="4855464" y="3657600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5S, VSM, Kanban, Poka-Yoke, TPM implementation creating a sustainable lean enterprise culture.</a:t>
            </a:r>
            <a:endParaRPr lang="en-US" sz="950" dirty="0"/>
          </a:p>
        </p:txBody>
      </p:sp>
      <p:sp>
        <p:nvSpPr>
          <p:cNvPr id="38" name="Shape 31"/>
          <p:cNvSpPr/>
          <p:nvPr/>
        </p:nvSpPr>
        <p:spPr>
          <a:xfrm>
            <a:off x="4855464" y="4434840"/>
            <a:ext cx="3840480" cy="256032"/>
          </a:xfrm>
          <a:prstGeom prst="rect">
            <a:avLst/>
          </a:prstGeom>
          <a:solidFill>
            <a:srgbClr val="EAF7E8"/>
          </a:solidFill>
          <a:ln w="12700">
            <a:solidFill>
              <a:srgbClr val="4CAF3F"/>
            </a:solidFill>
            <a:prstDash val="solid"/>
          </a:ln>
        </p:spPr>
      </p:sp>
      <p:sp>
        <p:nvSpPr>
          <p:cNvPr id="39" name="Text 32"/>
          <p:cNvSpPr/>
          <p:nvPr/>
        </p:nvSpPr>
        <p:spPr>
          <a:xfrm>
            <a:off x="4892040" y="4434840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Sustainable systems</a:t>
            </a:r>
            <a:endParaRPr lang="en-US" sz="900" dirty="0"/>
          </a:p>
        </p:txBody>
      </p:sp>
      <p:sp>
        <p:nvSpPr>
          <p:cNvPr id="40" name="Shape 33"/>
          <p:cNvSpPr/>
          <p:nvPr/>
        </p:nvSpPr>
        <p:spPr>
          <a:xfrm>
            <a:off x="2468880" y="4645152"/>
            <a:ext cx="4206240" cy="301752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41" name="Text 34"/>
          <p:cNvSpPr/>
          <p:nvPr/>
        </p:nvSpPr>
        <p:spPr>
          <a:xfrm>
            <a:off x="2560320" y="4645152"/>
            <a:ext cx="4023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Kaizen Programs: Structured continuous improvement events, suggestion systems &amp; cultural transformation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0E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914400"/>
            <a:ext cx="914400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91440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9144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Metrology Services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9436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Precision Measurement | Calibration Excellence | Reliable Data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274320" y="1078992"/>
            <a:ext cx="4206240" cy="1828800"/>
          </a:xfrm>
          <a:prstGeom prst="rect">
            <a:avLst/>
          </a:prstGeom>
          <a:solidFill>
            <a:srgbClr val="0D1F3C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457200" y="1216152"/>
            <a:ext cx="640080" cy="640080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1307592"/>
            <a:ext cx="457200" cy="4572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234440" y="1216152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Calibration Management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457200" y="1947672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 calibration planning, traceable calibration systems, and calibration recall management for complete measurement integrity.</a:t>
            </a:r>
            <a:endParaRPr lang="en-US" sz="950" dirty="0"/>
          </a:p>
        </p:txBody>
      </p:sp>
      <p:sp>
        <p:nvSpPr>
          <p:cNvPr id="12" name="Shape 8"/>
          <p:cNvSpPr/>
          <p:nvPr/>
        </p:nvSpPr>
        <p:spPr>
          <a:xfrm>
            <a:off x="4709160" y="1078992"/>
            <a:ext cx="4206240" cy="1828800"/>
          </a:xfrm>
          <a:prstGeom prst="rect">
            <a:avLst/>
          </a:prstGeom>
          <a:solidFill>
            <a:srgbClr val="0D1F3C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4892040" y="1216152"/>
            <a:ext cx="640080" cy="640080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3480" y="1307592"/>
            <a:ext cx="457200" cy="4572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669280" y="1216152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System Analysis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892040" y="1947672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Gauge R&amp;R studies, Bias, Linearity, Stability analysis using AIAG MSA methodology ensuring reliable measurement data.</a:t>
            </a:r>
            <a:endParaRPr lang="en-US" sz="950" dirty="0"/>
          </a:p>
        </p:txBody>
      </p:sp>
      <p:sp>
        <p:nvSpPr>
          <p:cNvPr id="17" name="Shape 12"/>
          <p:cNvSpPr/>
          <p:nvPr/>
        </p:nvSpPr>
        <p:spPr>
          <a:xfrm>
            <a:off x="274320" y="3017520"/>
            <a:ext cx="4206240" cy="1828800"/>
          </a:xfrm>
          <a:prstGeom prst="rect">
            <a:avLst/>
          </a:prstGeom>
          <a:solidFill>
            <a:srgbClr val="0D1F3C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457200" y="3154680"/>
            <a:ext cx="640080" cy="640080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246120"/>
            <a:ext cx="457200" cy="45720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234440" y="315468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Gauge Control</a:t>
            </a:r>
            <a:endParaRPr lang="en-US" sz="1200" dirty="0"/>
          </a:p>
        </p:txBody>
      </p:sp>
      <p:sp>
        <p:nvSpPr>
          <p:cNvPr id="21" name="Text 15"/>
          <p:cNvSpPr/>
          <p:nvPr/>
        </p:nvSpPr>
        <p:spPr>
          <a:xfrm>
            <a:off x="457200" y="3886200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Gauge inventory management, gauge design review, attribute and variable gauge systems, and control plan integration.</a:t>
            </a:r>
            <a:endParaRPr lang="en-US" sz="950" dirty="0"/>
          </a:p>
        </p:txBody>
      </p:sp>
      <p:sp>
        <p:nvSpPr>
          <p:cNvPr id="22" name="Shape 16"/>
          <p:cNvSpPr/>
          <p:nvPr/>
        </p:nvSpPr>
        <p:spPr>
          <a:xfrm>
            <a:off x="4709160" y="3017520"/>
            <a:ext cx="4206240" cy="1828800"/>
          </a:xfrm>
          <a:prstGeom prst="rect">
            <a:avLst/>
          </a:prstGeom>
          <a:solidFill>
            <a:srgbClr val="0D1F3C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4892040" y="3154680"/>
            <a:ext cx="640080" cy="640080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3480" y="3246120"/>
            <a:ext cx="457200" cy="457200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5669280" y="315468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Inspection Systems</a:t>
            </a:r>
            <a:endParaRPr lang="en-US" sz="1200" dirty="0"/>
          </a:p>
        </p:txBody>
      </p:sp>
      <p:sp>
        <p:nvSpPr>
          <p:cNvPr id="26" name="Text 19"/>
          <p:cNvSpPr/>
          <p:nvPr/>
        </p:nvSpPr>
        <p:spPr>
          <a:xfrm>
            <a:off x="4892040" y="3886200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Incoming, In-process, and Final inspection system design, AQL sampling plans, and inspection protocol development.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73152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7315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Training Services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3035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Competent Quality Professionals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858000" y="27432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| www.aiqms.com</a:t>
            </a:r>
            <a:endParaRPr lang="en-US" sz="8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4320" y="1051560"/>
            <a:ext cx="3200400" cy="384048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274320" y="1051560"/>
            <a:ext cx="3200400" cy="3840480"/>
          </a:xfrm>
          <a:prstGeom prst="rect">
            <a:avLst/>
          </a:prstGeom>
          <a:solidFill>
            <a:srgbClr val="0A1D3D">
              <a:alpha val="50000"/>
            </a:srgbClr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365760" y="41148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Delivered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3657600" y="1051560"/>
            <a:ext cx="5212080" cy="384048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3749040" y="1051560"/>
            <a:ext cx="5029200" cy="384048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Training Programs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657600" y="1508760"/>
            <a:ext cx="521208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3749040" y="1581912"/>
            <a:ext cx="219456" cy="21945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4069080" y="155448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QC Tools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3657600" y="1947672"/>
            <a:ext cx="5212080" cy="365760"/>
          </a:xfrm>
          <a:prstGeom prst="rect">
            <a:avLst/>
          </a:prstGeom>
          <a:solidFill>
            <a:srgbClr val="ECF0F1"/>
          </a:solidFill>
          <a:ln w="12700">
            <a:solidFill>
              <a:srgbClr val="E0E7EF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3749040" y="2020824"/>
            <a:ext cx="219456" cy="21945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4069080" y="1993392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 Cause Analysis (8D)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3657600" y="2386584"/>
            <a:ext cx="521208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3749040" y="2459736"/>
            <a:ext cx="219456" cy="21945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069080" y="2432304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FMEA (DFMEA &amp; PFMEA)</a:t>
            </a:r>
            <a:endParaRPr lang="en-US" sz="1000" dirty="0"/>
          </a:p>
        </p:txBody>
      </p:sp>
      <p:sp>
        <p:nvSpPr>
          <p:cNvPr id="22" name="Shape 18"/>
          <p:cNvSpPr/>
          <p:nvPr/>
        </p:nvSpPr>
        <p:spPr>
          <a:xfrm>
            <a:off x="3657600" y="2825496"/>
            <a:ext cx="5212080" cy="365760"/>
          </a:xfrm>
          <a:prstGeom prst="rect">
            <a:avLst/>
          </a:prstGeom>
          <a:solidFill>
            <a:srgbClr val="ECF0F1"/>
          </a:solidFill>
          <a:ln w="12700">
            <a:solidFill>
              <a:srgbClr val="E0E7EF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3749040" y="2898648"/>
            <a:ext cx="219456" cy="21945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4069080" y="2871216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Statistical Process Control (SPC)</a:t>
            </a:r>
            <a:endParaRPr lang="en-US" sz="1000" dirty="0"/>
          </a:p>
        </p:txBody>
      </p:sp>
      <p:sp>
        <p:nvSpPr>
          <p:cNvPr id="25" name="Shape 21"/>
          <p:cNvSpPr/>
          <p:nvPr/>
        </p:nvSpPr>
        <p:spPr>
          <a:xfrm>
            <a:off x="3657600" y="3264408"/>
            <a:ext cx="521208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3749040" y="3337560"/>
            <a:ext cx="219456" cy="21945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4069080" y="3310128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System Analysis (MSA)</a:t>
            </a:r>
            <a:endParaRPr lang="en-US" sz="1000" dirty="0"/>
          </a:p>
        </p:txBody>
      </p:sp>
      <p:sp>
        <p:nvSpPr>
          <p:cNvPr id="28" name="Shape 24"/>
          <p:cNvSpPr/>
          <p:nvPr/>
        </p:nvSpPr>
        <p:spPr>
          <a:xfrm>
            <a:off x="3657600" y="3703320"/>
            <a:ext cx="5212080" cy="365760"/>
          </a:xfrm>
          <a:prstGeom prst="rect">
            <a:avLst/>
          </a:prstGeom>
          <a:solidFill>
            <a:srgbClr val="ECF0F1"/>
          </a:solidFill>
          <a:ln w="12700">
            <a:solidFill>
              <a:srgbClr val="E0E7EF"/>
            </a:solidFill>
            <a:prstDash val="solid"/>
          </a:ln>
        </p:spPr>
      </p:sp>
      <p:sp>
        <p:nvSpPr>
          <p:cNvPr id="29" name="Shape 25"/>
          <p:cNvSpPr/>
          <p:nvPr/>
        </p:nvSpPr>
        <p:spPr>
          <a:xfrm>
            <a:off x="3749040" y="3776472"/>
            <a:ext cx="219456" cy="21945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4069080" y="374904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APQP (Advanced Product Quality Planning)</a:t>
            </a:r>
            <a:endParaRPr lang="en-US" sz="1000" dirty="0"/>
          </a:p>
        </p:txBody>
      </p:sp>
      <p:sp>
        <p:nvSpPr>
          <p:cNvPr id="31" name="Shape 27"/>
          <p:cNvSpPr/>
          <p:nvPr/>
        </p:nvSpPr>
        <p:spPr>
          <a:xfrm>
            <a:off x="3657600" y="4142232"/>
            <a:ext cx="521208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</p:spPr>
      </p:sp>
      <p:sp>
        <p:nvSpPr>
          <p:cNvPr id="32" name="Shape 28"/>
          <p:cNvSpPr/>
          <p:nvPr/>
        </p:nvSpPr>
        <p:spPr>
          <a:xfrm>
            <a:off x="3749040" y="4215384"/>
            <a:ext cx="219456" cy="21945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4069080" y="4187952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PPAP (Production Part Approval)</a:t>
            </a:r>
            <a:endParaRPr lang="en-US" sz="1000" dirty="0"/>
          </a:p>
        </p:txBody>
      </p:sp>
      <p:sp>
        <p:nvSpPr>
          <p:cNvPr id="34" name="Shape 30"/>
          <p:cNvSpPr/>
          <p:nvPr/>
        </p:nvSpPr>
        <p:spPr>
          <a:xfrm>
            <a:off x="3657600" y="4581144"/>
            <a:ext cx="5212080" cy="365760"/>
          </a:xfrm>
          <a:prstGeom prst="rect">
            <a:avLst/>
          </a:prstGeom>
          <a:solidFill>
            <a:srgbClr val="ECF0F1"/>
          </a:solidFill>
          <a:ln w="12700">
            <a:solidFill>
              <a:srgbClr val="E0E7EF"/>
            </a:solidFill>
            <a:prstDash val="solid"/>
          </a:ln>
        </p:spPr>
      </p:sp>
      <p:sp>
        <p:nvSpPr>
          <p:cNvPr id="35" name="Shape 31"/>
          <p:cNvSpPr/>
          <p:nvPr/>
        </p:nvSpPr>
        <p:spPr>
          <a:xfrm>
            <a:off x="3749040" y="4654296"/>
            <a:ext cx="219456" cy="21945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4069080" y="4626864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Manufacturing &amp; Kaizen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73152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7315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New Product Development Support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3035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from Design to Launch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858000" y="27432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| www.aiqms.com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457200" y="1005840"/>
            <a:ext cx="1463040" cy="502920"/>
          </a:xfrm>
          <a:prstGeom prst="rect">
            <a:avLst/>
          </a:prstGeom>
          <a:solidFill>
            <a:srgbClr val="0A1D3D"/>
          </a:solidFill>
          <a:ln w="12700">
            <a:solidFill>
              <a:srgbClr val="4CAF3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7200" y="10058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PLAN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1920240" y="1257300"/>
            <a:ext cx="201168" cy="0"/>
          </a:xfrm>
          <a:prstGeom prst="line">
            <a:avLst/>
          </a:prstGeom>
          <a:noFill/>
          <a:ln w="25400">
            <a:solidFill>
              <a:srgbClr val="4CAF3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121408" y="1005840"/>
            <a:ext cx="1463040" cy="502920"/>
          </a:xfrm>
          <a:prstGeom prst="rect">
            <a:avLst/>
          </a:prstGeom>
          <a:solidFill>
            <a:srgbClr val="0A1D3D"/>
          </a:solidFill>
          <a:ln w="12700">
            <a:solidFill>
              <a:srgbClr val="4CAF3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121408" y="10058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DESIGN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3584448" y="1257300"/>
            <a:ext cx="201168" cy="0"/>
          </a:xfrm>
          <a:prstGeom prst="line">
            <a:avLst/>
          </a:prstGeom>
          <a:noFill/>
          <a:ln w="25400">
            <a:solidFill>
              <a:srgbClr val="4CAF3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785616" y="1005840"/>
            <a:ext cx="1463040" cy="502920"/>
          </a:xfrm>
          <a:prstGeom prst="rect">
            <a:avLst/>
          </a:prstGeom>
          <a:solidFill>
            <a:srgbClr val="0A1D3D"/>
          </a:solidFill>
          <a:ln w="12700">
            <a:solidFill>
              <a:srgbClr val="4CAF3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785616" y="10058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DEVELOP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5248656" y="1257300"/>
            <a:ext cx="201168" cy="0"/>
          </a:xfrm>
          <a:prstGeom prst="line">
            <a:avLst/>
          </a:prstGeom>
          <a:noFill/>
          <a:ln w="25400">
            <a:solidFill>
              <a:srgbClr val="4CAF3F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449824" y="1005840"/>
            <a:ext cx="1463040" cy="502920"/>
          </a:xfrm>
          <a:prstGeom prst="rect">
            <a:avLst/>
          </a:prstGeom>
          <a:solidFill>
            <a:srgbClr val="0A1D3D"/>
          </a:solidFill>
          <a:ln w="12700">
            <a:solidFill>
              <a:srgbClr val="4CAF3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449824" y="10058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VALIDATE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6912864" y="1257300"/>
            <a:ext cx="201168" cy="0"/>
          </a:xfrm>
          <a:prstGeom prst="line">
            <a:avLst/>
          </a:prstGeom>
          <a:noFill/>
          <a:ln w="25400">
            <a:solidFill>
              <a:srgbClr val="4CAF3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7114032" y="1005840"/>
            <a:ext cx="1463040" cy="5029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114032" y="10058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LAUNCH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274320" y="1691640"/>
            <a:ext cx="42062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274320" y="1691640"/>
            <a:ext cx="420624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438912" y="1819656"/>
            <a:ext cx="475488" cy="475488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2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883664"/>
            <a:ext cx="347472" cy="347472"/>
          </a:xfrm>
          <a:prstGeom prst="rect">
            <a:avLst/>
          </a:prstGeom>
        </p:spPr>
      </p:pic>
      <p:sp>
        <p:nvSpPr>
          <p:cNvPr id="26" name="Text 22"/>
          <p:cNvSpPr/>
          <p:nvPr/>
        </p:nvSpPr>
        <p:spPr>
          <a:xfrm>
            <a:off x="1005840" y="1801368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APQP Support</a:t>
            </a:r>
            <a:endParaRPr lang="en-US" sz="1200" dirty="0"/>
          </a:p>
        </p:txBody>
      </p:sp>
      <p:sp>
        <p:nvSpPr>
          <p:cNvPr id="27" name="Text 23"/>
          <p:cNvSpPr/>
          <p:nvPr/>
        </p:nvSpPr>
        <p:spPr>
          <a:xfrm>
            <a:off x="438912" y="237744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Product Quality Planning — 5-phase structured process from planning through production approval with all deliverables.</a:t>
            </a:r>
            <a:endParaRPr lang="en-US" sz="950" dirty="0"/>
          </a:p>
        </p:txBody>
      </p:sp>
      <p:sp>
        <p:nvSpPr>
          <p:cNvPr id="28" name="Shape 24"/>
          <p:cNvSpPr/>
          <p:nvPr/>
        </p:nvSpPr>
        <p:spPr>
          <a:xfrm>
            <a:off x="4736592" y="1691640"/>
            <a:ext cx="42062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9" name="Shape 25"/>
          <p:cNvSpPr/>
          <p:nvPr/>
        </p:nvSpPr>
        <p:spPr>
          <a:xfrm>
            <a:off x="4736592" y="1691640"/>
            <a:ext cx="420624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0" name="Shape 26"/>
          <p:cNvSpPr/>
          <p:nvPr/>
        </p:nvSpPr>
        <p:spPr>
          <a:xfrm>
            <a:off x="4901184" y="1819656"/>
            <a:ext cx="475488" cy="475488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3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5192" y="1883664"/>
            <a:ext cx="347472" cy="347472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5468112" y="1801368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Validation</a:t>
            </a:r>
            <a:endParaRPr lang="en-US" sz="1200" dirty="0"/>
          </a:p>
        </p:txBody>
      </p:sp>
      <p:sp>
        <p:nvSpPr>
          <p:cNvPr id="33" name="Text 28"/>
          <p:cNvSpPr/>
          <p:nvPr/>
        </p:nvSpPr>
        <p:spPr>
          <a:xfrm>
            <a:off x="4901184" y="237744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DVP&amp;R (Design Verification Plan &amp; Report), performance and durability testing protocol development and execution oversight.</a:t>
            </a:r>
            <a:endParaRPr lang="en-US" sz="950" dirty="0"/>
          </a:p>
        </p:txBody>
      </p:sp>
      <p:sp>
        <p:nvSpPr>
          <p:cNvPr id="34" name="Shape 29"/>
          <p:cNvSpPr/>
          <p:nvPr/>
        </p:nvSpPr>
        <p:spPr>
          <a:xfrm>
            <a:off x="274320" y="3383280"/>
            <a:ext cx="42062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5" name="Shape 30"/>
          <p:cNvSpPr/>
          <p:nvPr/>
        </p:nvSpPr>
        <p:spPr>
          <a:xfrm>
            <a:off x="274320" y="3383280"/>
            <a:ext cx="420624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6" name="Shape 31"/>
          <p:cNvSpPr/>
          <p:nvPr/>
        </p:nvSpPr>
        <p:spPr>
          <a:xfrm>
            <a:off x="438912" y="3511296"/>
            <a:ext cx="475488" cy="475488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3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3575304"/>
            <a:ext cx="347472" cy="347472"/>
          </a:xfrm>
          <a:prstGeom prst="rect">
            <a:avLst/>
          </a:prstGeom>
        </p:spPr>
      </p:pic>
      <p:sp>
        <p:nvSpPr>
          <p:cNvPr id="38" name="Text 32"/>
          <p:cNvSpPr/>
          <p:nvPr/>
        </p:nvSpPr>
        <p:spPr>
          <a:xfrm>
            <a:off x="1005840" y="3493008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Validation</a:t>
            </a:r>
            <a:endParaRPr lang="en-US" sz="1200" dirty="0"/>
          </a:p>
        </p:txBody>
      </p:sp>
      <p:sp>
        <p:nvSpPr>
          <p:cNvPr id="39" name="Text 33"/>
          <p:cNvSpPr/>
          <p:nvPr/>
        </p:nvSpPr>
        <p:spPr>
          <a:xfrm>
            <a:off x="438912" y="4069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IQ, OQ, PQ validation protocols for new equipment and processes ensuring consistent output from day one.</a:t>
            </a:r>
            <a:endParaRPr lang="en-US" sz="950" dirty="0"/>
          </a:p>
        </p:txBody>
      </p:sp>
      <p:sp>
        <p:nvSpPr>
          <p:cNvPr id="40" name="Shape 34"/>
          <p:cNvSpPr/>
          <p:nvPr/>
        </p:nvSpPr>
        <p:spPr>
          <a:xfrm>
            <a:off x="4736592" y="3383280"/>
            <a:ext cx="42062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41" name="Shape 35"/>
          <p:cNvSpPr/>
          <p:nvPr/>
        </p:nvSpPr>
        <p:spPr>
          <a:xfrm>
            <a:off x="4736592" y="3383280"/>
            <a:ext cx="420624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42" name="Shape 36"/>
          <p:cNvSpPr/>
          <p:nvPr/>
        </p:nvSpPr>
        <p:spPr>
          <a:xfrm>
            <a:off x="4901184" y="3511296"/>
            <a:ext cx="475488" cy="475488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4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5192" y="3575304"/>
            <a:ext cx="347472" cy="347472"/>
          </a:xfrm>
          <a:prstGeom prst="rect">
            <a:avLst/>
          </a:prstGeom>
        </p:spPr>
      </p:pic>
      <p:sp>
        <p:nvSpPr>
          <p:cNvPr id="44" name="Text 37"/>
          <p:cNvSpPr/>
          <p:nvPr/>
        </p:nvSpPr>
        <p:spPr>
          <a:xfrm>
            <a:off x="5468112" y="3493008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Review</a:t>
            </a:r>
            <a:endParaRPr lang="en-US" sz="1200" dirty="0"/>
          </a:p>
        </p:txBody>
      </p:sp>
      <p:sp>
        <p:nvSpPr>
          <p:cNvPr id="45" name="Text 38"/>
          <p:cNvSpPr/>
          <p:nvPr/>
        </p:nvSpPr>
        <p:spPr>
          <a:xfrm>
            <a:off x="4901184" y="4069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design review gate management, DFMEA facilitation, and tolerance stack-up analysis support.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73152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7315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Supplier Quality Development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3035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Strengthening Your Supply Chain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858000" y="27432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| www.aiqms.com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74320" y="1097280"/>
            <a:ext cx="420624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274320" y="1097280"/>
            <a:ext cx="4206240" cy="50292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11480" y="1133856"/>
            <a:ext cx="438912" cy="438912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" y="1197864"/>
            <a:ext cx="310896" cy="31089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41832" y="1188720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Supplier Audits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457200" y="1691640"/>
            <a:ext cx="3840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Comprehensive supplier facility audits using Process &amp; System audit checklists, capability assessment, and detailed findings report with corrective action requirements.</a:t>
            </a:r>
            <a:endParaRPr lang="en-US" sz="950" dirty="0"/>
          </a:p>
        </p:txBody>
      </p:sp>
      <p:sp>
        <p:nvSpPr>
          <p:cNvPr id="14" name="Shape 10"/>
          <p:cNvSpPr/>
          <p:nvPr/>
        </p:nvSpPr>
        <p:spPr>
          <a:xfrm>
            <a:off x="4736592" y="1097280"/>
            <a:ext cx="420624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736592" y="1097280"/>
            <a:ext cx="4206240" cy="50292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4873752" y="1133856"/>
            <a:ext cx="438912" cy="438912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7760" y="1197864"/>
            <a:ext cx="310896" cy="31089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404104" y="1188720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Evaluation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4919472" y="1691640"/>
            <a:ext cx="3840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vendor qualification and rating systems — technical capability assessment, quality system evaluation, and supplier approval process management.</a:t>
            </a:r>
            <a:endParaRPr lang="en-US" sz="950" dirty="0"/>
          </a:p>
        </p:txBody>
      </p:sp>
      <p:sp>
        <p:nvSpPr>
          <p:cNvPr id="20" name="Shape 15"/>
          <p:cNvSpPr/>
          <p:nvPr/>
        </p:nvSpPr>
        <p:spPr>
          <a:xfrm>
            <a:off x="274320" y="3063240"/>
            <a:ext cx="420624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274320" y="3063240"/>
            <a:ext cx="4206240" cy="50292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411480" y="3099816"/>
            <a:ext cx="438912" cy="438912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488" y="3163824"/>
            <a:ext cx="310896" cy="31089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41832" y="3154680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Monitoring</a:t>
            </a:r>
            <a:endParaRPr lang="en-US" sz="1200" dirty="0"/>
          </a:p>
        </p:txBody>
      </p:sp>
      <p:sp>
        <p:nvSpPr>
          <p:cNvPr id="25" name="Text 19"/>
          <p:cNvSpPr/>
          <p:nvPr/>
        </p:nvSpPr>
        <p:spPr>
          <a:xfrm>
            <a:off x="457200" y="3657600"/>
            <a:ext cx="3840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PPM tracking, delivery performance metrics, quality scorecard development, and supplier performance review meetings facilitation.</a:t>
            </a:r>
            <a:endParaRPr lang="en-US" sz="950" dirty="0"/>
          </a:p>
        </p:txBody>
      </p:sp>
      <p:sp>
        <p:nvSpPr>
          <p:cNvPr id="26" name="Shape 20"/>
          <p:cNvSpPr/>
          <p:nvPr/>
        </p:nvSpPr>
        <p:spPr>
          <a:xfrm>
            <a:off x="4736592" y="3063240"/>
            <a:ext cx="420624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4736592" y="3063240"/>
            <a:ext cx="4206240" cy="50292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>
            <a:off x="4873752" y="3099816"/>
            <a:ext cx="438912" cy="438912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7760" y="3163824"/>
            <a:ext cx="310896" cy="310896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5404104" y="3154680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Supplier Development Training</a:t>
            </a:r>
            <a:endParaRPr lang="en-US" sz="1200" dirty="0"/>
          </a:p>
        </p:txBody>
      </p:sp>
      <p:sp>
        <p:nvSpPr>
          <p:cNvPr id="31" name="Text 24"/>
          <p:cNvSpPr/>
          <p:nvPr/>
        </p:nvSpPr>
        <p:spPr>
          <a:xfrm>
            <a:off x="4919472" y="3657600"/>
            <a:ext cx="3840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On-site training programs at supplier locations covering quality tools, IATF requirements, and quality culture building for your vendor base.</a:t>
            </a:r>
            <a:endParaRPr lang="en-US" sz="950" dirty="0"/>
          </a:p>
        </p:txBody>
      </p:sp>
      <p:sp>
        <p:nvSpPr>
          <p:cNvPr id="32" name="Shape 25"/>
          <p:cNvSpPr/>
          <p:nvPr/>
        </p:nvSpPr>
        <p:spPr>
          <a:xfrm>
            <a:off x="274320" y="4800600"/>
            <a:ext cx="8595360" cy="13716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73152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7315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Audit Management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3035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Systematic | Thorough | Actionable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858000" y="27432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| www.aiqms.com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457200" y="1005840"/>
            <a:ext cx="1188720" cy="457200"/>
          </a:xfrm>
          <a:prstGeom prst="ellipse">
            <a:avLst/>
          </a:prstGeom>
          <a:solidFill>
            <a:srgbClr val="0A1D3D"/>
          </a:solidFill>
          <a:ln w="12700">
            <a:solidFill>
              <a:srgbClr val="4CAF3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7200" y="100584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645920" y="1234440"/>
            <a:ext cx="201168" cy="0"/>
          </a:xfrm>
          <a:prstGeom prst="line">
            <a:avLst/>
          </a:prstGeom>
          <a:noFill/>
          <a:ln w="25400">
            <a:solidFill>
              <a:srgbClr val="4CAF3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847088" y="1005840"/>
            <a:ext cx="1188720" cy="457200"/>
          </a:xfrm>
          <a:prstGeom prst="ellipse">
            <a:avLst/>
          </a:prstGeom>
          <a:solidFill>
            <a:srgbClr val="0A1D3D"/>
          </a:solidFill>
          <a:ln w="12700">
            <a:solidFill>
              <a:srgbClr val="4CAF3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847088" y="100584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3035808" y="1234440"/>
            <a:ext cx="201168" cy="0"/>
          </a:xfrm>
          <a:prstGeom prst="line">
            <a:avLst/>
          </a:prstGeom>
          <a:noFill/>
          <a:ln w="25400">
            <a:solidFill>
              <a:srgbClr val="4CAF3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236976" y="1005840"/>
            <a:ext cx="1188720" cy="457200"/>
          </a:xfrm>
          <a:prstGeom prst="ellipse">
            <a:avLst/>
          </a:prstGeom>
          <a:solidFill>
            <a:srgbClr val="0A1D3D"/>
          </a:solidFill>
          <a:ln w="12700">
            <a:solidFill>
              <a:srgbClr val="4CAF3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236976" y="100584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Execute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4425696" y="1234440"/>
            <a:ext cx="201168" cy="0"/>
          </a:xfrm>
          <a:prstGeom prst="line">
            <a:avLst/>
          </a:prstGeom>
          <a:noFill/>
          <a:ln w="25400">
            <a:solidFill>
              <a:srgbClr val="4CAF3F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626864" y="1005840"/>
            <a:ext cx="1188720" cy="457200"/>
          </a:xfrm>
          <a:prstGeom prst="ellipse">
            <a:avLst/>
          </a:prstGeom>
          <a:solidFill>
            <a:srgbClr val="0A1D3D"/>
          </a:solidFill>
          <a:ln w="12700">
            <a:solidFill>
              <a:srgbClr val="4CAF3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626864" y="100584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5815584" y="1234440"/>
            <a:ext cx="201168" cy="0"/>
          </a:xfrm>
          <a:prstGeom prst="line">
            <a:avLst/>
          </a:prstGeom>
          <a:noFill/>
          <a:ln w="25400">
            <a:solidFill>
              <a:srgbClr val="4CAF3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016752" y="1005840"/>
            <a:ext cx="1188720" cy="457200"/>
          </a:xfrm>
          <a:prstGeom prst="ellipse">
            <a:avLst/>
          </a:prstGeom>
          <a:solidFill>
            <a:srgbClr val="0A1D3D"/>
          </a:solidFill>
          <a:ln w="12700">
            <a:solidFill>
              <a:srgbClr val="4CAF3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016752" y="100584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Follow-up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7205472" y="1234440"/>
            <a:ext cx="201168" cy="0"/>
          </a:xfrm>
          <a:prstGeom prst="line">
            <a:avLst/>
          </a:prstGeom>
          <a:noFill/>
          <a:ln w="25400">
            <a:solidFill>
              <a:srgbClr val="4CAF3F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7406640" y="1005840"/>
            <a:ext cx="1188720" cy="457200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406640" y="100584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274320" y="1664208"/>
            <a:ext cx="42062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274320" y="1664208"/>
            <a:ext cx="420624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38912" y="1792224"/>
            <a:ext cx="475488" cy="475488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2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856232"/>
            <a:ext cx="347472" cy="347472"/>
          </a:xfrm>
          <a:prstGeom prst="rect">
            <a:avLst/>
          </a:prstGeom>
        </p:spPr>
      </p:pic>
      <p:sp>
        <p:nvSpPr>
          <p:cNvPr id="29" name="Text 25"/>
          <p:cNvSpPr/>
          <p:nvPr/>
        </p:nvSpPr>
        <p:spPr>
          <a:xfrm>
            <a:off x="1005840" y="1773936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Audits</a:t>
            </a:r>
            <a:endParaRPr lang="en-US" sz="1200" dirty="0"/>
          </a:p>
        </p:txBody>
      </p:sp>
      <p:sp>
        <p:nvSpPr>
          <p:cNvPr id="30" name="Text 26"/>
          <p:cNvSpPr/>
          <p:nvPr/>
        </p:nvSpPr>
        <p:spPr>
          <a:xfrm>
            <a:off x="438912" y="2350008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clause-wise internal audit programs, auditor training, schedule management, NCR tracking, and effectiveness verification.</a:t>
            </a:r>
            <a:endParaRPr lang="en-US" sz="950" dirty="0"/>
          </a:p>
        </p:txBody>
      </p:sp>
      <p:sp>
        <p:nvSpPr>
          <p:cNvPr id="31" name="Shape 27"/>
          <p:cNvSpPr/>
          <p:nvPr/>
        </p:nvSpPr>
        <p:spPr>
          <a:xfrm>
            <a:off x="4736592" y="1664208"/>
            <a:ext cx="42062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2" name="Shape 28"/>
          <p:cNvSpPr/>
          <p:nvPr/>
        </p:nvSpPr>
        <p:spPr>
          <a:xfrm>
            <a:off x="4736592" y="1664208"/>
            <a:ext cx="420624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3" name="Shape 29"/>
          <p:cNvSpPr/>
          <p:nvPr/>
        </p:nvSpPr>
        <p:spPr>
          <a:xfrm>
            <a:off x="4901184" y="1792224"/>
            <a:ext cx="475488" cy="475488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3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5192" y="1856232"/>
            <a:ext cx="347472" cy="347472"/>
          </a:xfrm>
          <a:prstGeom prst="rect">
            <a:avLst/>
          </a:prstGeom>
        </p:spPr>
      </p:pic>
      <p:sp>
        <p:nvSpPr>
          <p:cNvPr id="35" name="Text 30"/>
          <p:cNvSpPr/>
          <p:nvPr/>
        </p:nvSpPr>
        <p:spPr>
          <a:xfrm>
            <a:off x="5468112" y="1773936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Audits</a:t>
            </a:r>
            <a:endParaRPr lang="en-US" sz="1200" dirty="0"/>
          </a:p>
        </p:txBody>
      </p:sp>
      <p:sp>
        <p:nvSpPr>
          <p:cNvPr id="36" name="Text 31"/>
          <p:cNvSpPr/>
          <p:nvPr/>
        </p:nvSpPr>
        <p:spPr>
          <a:xfrm>
            <a:off x="4901184" y="2350008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Process Audits (LPA), manufacturing process audit using turtle diagram approach and process checklist.</a:t>
            </a:r>
            <a:endParaRPr lang="en-US" sz="950" dirty="0"/>
          </a:p>
        </p:txBody>
      </p:sp>
      <p:sp>
        <p:nvSpPr>
          <p:cNvPr id="37" name="Shape 32"/>
          <p:cNvSpPr/>
          <p:nvPr/>
        </p:nvSpPr>
        <p:spPr>
          <a:xfrm>
            <a:off x="274320" y="3355848"/>
            <a:ext cx="42062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8" name="Shape 33"/>
          <p:cNvSpPr/>
          <p:nvPr/>
        </p:nvSpPr>
        <p:spPr>
          <a:xfrm>
            <a:off x="274320" y="3355848"/>
            <a:ext cx="420624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9" name="Shape 34"/>
          <p:cNvSpPr/>
          <p:nvPr/>
        </p:nvSpPr>
        <p:spPr>
          <a:xfrm>
            <a:off x="438912" y="3483864"/>
            <a:ext cx="475488" cy="475488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4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3547872"/>
            <a:ext cx="347472" cy="347472"/>
          </a:xfrm>
          <a:prstGeom prst="rect">
            <a:avLst/>
          </a:prstGeom>
        </p:spPr>
      </p:pic>
      <p:sp>
        <p:nvSpPr>
          <p:cNvPr id="41" name="Text 35"/>
          <p:cNvSpPr/>
          <p:nvPr/>
        </p:nvSpPr>
        <p:spPr>
          <a:xfrm>
            <a:off x="1005840" y="3465576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Audits</a:t>
            </a:r>
            <a:endParaRPr lang="en-US" sz="1200" dirty="0"/>
          </a:p>
        </p:txBody>
      </p:sp>
      <p:sp>
        <p:nvSpPr>
          <p:cNvPr id="42" name="Text 36"/>
          <p:cNvSpPr/>
          <p:nvPr/>
        </p:nvSpPr>
        <p:spPr>
          <a:xfrm>
            <a:off x="438912" y="4041648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Finished product audit using customer standards, pre-dispatch quality gate audits, and escalation protocol management.</a:t>
            </a:r>
            <a:endParaRPr lang="en-US" sz="950" dirty="0"/>
          </a:p>
        </p:txBody>
      </p:sp>
      <p:sp>
        <p:nvSpPr>
          <p:cNvPr id="43" name="Shape 37"/>
          <p:cNvSpPr/>
          <p:nvPr/>
        </p:nvSpPr>
        <p:spPr>
          <a:xfrm>
            <a:off x="4736592" y="3355848"/>
            <a:ext cx="420624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44" name="Shape 38"/>
          <p:cNvSpPr/>
          <p:nvPr/>
        </p:nvSpPr>
        <p:spPr>
          <a:xfrm>
            <a:off x="4736592" y="3355848"/>
            <a:ext cx="420624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45" name="Shape 39"/>
          <p:cNvSpPr/>
          <p:nvPr/>
        </p:nvSpPr>
        <p:spPr>
          <a:xfrm>
            <a:off x="4901184" y="3483864"/>
            <a:ext cx="475488" cy="475488"/>
          </a:xfrm>
          <a:prstGeom prst="ellipse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pic>
        <p:nvPicPr>
          <p:cNvPr id="4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5192" y="3547872"/>
            <a:ext cx="347472" cy="347472"/>
          </a:xfrm>
          <a:prstGeom prst="rect">
            <a:avLst/>
          </a:prstGeom>
        </p:spPr>
      </p:pic>
      <p:sp>
        <p:nvSpPr>
          <p:cNvPr id="47" name="Text 40"/>
          <p:cNvSpPr/>
          <p:nvPr/>
        </p:nvSpPr>
        <p:spPr>
          <a:xfrm>
            <a:off x="5468112" y="3465576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Audits</a:t>
            </a:r>
            <a:endParaRPr lang="en-US" sz="1200" dirty="0"/>
          </a:p>
        </p:txBody>
      </p:sp>
      <p:sp>
        <p:nvSpPr>
          <p:cNvPr id="48" name="Text 41"/>
          <p:cNvSpPr/>
          <p:nvPr/>
        </p:nvSpPr>
        <p:spPr>
          <a:xfrm>
            <a:off x="4901184" y="4041648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Regulatory compliance auditing for BIS, ISO, legal compliance, and customer-specific requirements assessment.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73152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7315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Our Methodology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3035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Proven Framework for Sustainable Excellence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858000" y="27432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| www.aiqms.com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28600" y="1051560"/>
            <a:ext cx="278892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228600" y="1051560"/>
            <a:ext cx="2788920" cy="50292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38328" y="1106424"/>
            <a:ext cx="402336" cy="40233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38328" y="110642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822960" y="1143000"/>
            <a:ext cx="2084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365760" y="1645920"/>
            <a:ext cx="2514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state analysis, gap identification, baseline metrics, and stakeholder interviews to understand the complete quality landscape.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3200400" y="1051560"/>
            <a:ext cx="278892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200400" y="1051560"/>
            <a:ext cx="2788920" cy="50292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310128" y="1106424"/>
            <a:ext cx="402336" cy="40233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310128" y="110642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794760" y="1143000"/>
            <a:ext cx="2084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3337560" y="1645920"/>
            <a:ext cx="2514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 cause analysis, data-driven insights, priority matrix development, and opportunity quantification for maximum impact.</a:t>
            </a:r>
            <a:endParaRPr lang="en-US" sz="900" dirty="0"/>
          </a:p>
        </p:txBody>
      </p:sp>
      <p:sp>
        <p:nvSpPr>
          <p:cNvPr id="20" name="Shape 17"/>
          <p:cNvSpPr/>
          <p:nvPr/>
        </p:nvSpPr>
        <p:spPr>
          <a:xfrm>
            <a:off x="6172200" y="1051560"/>
            <a:ext cx="278892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6172200" y="1051560"/>
            <a:ext cx="2788920" cy="50292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281928" y="1106424"/>
            <a:ext cx="402336" cy="40233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281928" y="110642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6766560" y="1143000"/>
            <a:ext cx="2084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6309360" y="1645920"/>
            <a:ext cx="2514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improvement roadmap, resource planning, KPI definition, implementation timeline, and risk mitigation strategy.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228600" y="2990088"/>
            <a:ext cx="278892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7" name="Shape 24"/>
          <p:cNvSpPr/>
          <p:nvPr/>
        </p:nvSpPr>
        <p:spPr>
          <a:xfrm>
            <a:off x="228600" y="2990088"/>
            <a:ext cx="2788920" cy="50292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338328" y="3044952"/>
            <a:ext cx="402336" cy="40233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338328" y="30449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822960" y="3081528"/>
            <a:ext cx="2084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365760" y="3584448"/>
            <a:ext cx="2514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Phased execution, change management, team training, system deployment, and real-time progress monitoring.</a:t>
            </a:r>
            <a:endParaRPr lang="en-US" sz="900" dirty="0"/>
          </a:p>
        </p:txBody>
      </p:sp>
      <p:sp>
        <p:nvSpPr>
          <p:cNvPr id="32" name="Shape 29"/>
          <p:cNvSpPr/>
          <p:nvPr/>
        </p:nvSpPr>
        <p:spPr>
          <a:xfrm>
            <a:off x="3200400" y="2990088"/>
            <a:ext cx="278892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3200400" y="2990088"/>
            <a:ext cx="2788920" cy="50292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3310128" y="3044952"/>
            <a:ext cx="402336" cy="40233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3310128" y="30449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1300" dirty="0"/>
          </a:p>
        </p:txBody>
      </p:sp>
      <p:sp>
        <p:nvSpPr>
          <p:cNvPr id="36" name="Text 33"/>
          <p:cNvSpPr/>
          <p:nvPr/>
        </p:nvSpPr>
        <p:spPr>
          <a:xfrm>
            <a:off x="3794760" y="3081528"/>
            <a:ext cx="2084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</a:t>
            </a:r>
            <a:endParaRPr lang="en-US" sz="1200" dirty="0"/>
          </a:p>
        </p:txBody>
      </p:sp>
      <p:sp>
        <p:nvSpPr>
          <p:cNvPr id="37" name="Text 34"/>
          <p:cNvSpPr/>
          <p:nvPr/>
        </p:nvSpPr>
        <p:spPr>
          <a:xfrm>
            <a:off x="3337560" y="3584448"/>
            <a:ext cx="2514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 tracking, performance dashboards, management reviews, and course correction to ensure targets are achieved.</a:t>
            </a:r>
            <a:endParaRPr lang="en-US" sz="900" dirty="0"/>
          </a:p>
        </p:txBody>
      </p:sp>
      <p:sp>
        <p:nvSpPr>
          <p:cNvPr id="38" name="Shape 35"/>
          <p:cNvSpPr/>
          <p:nvPr/>
        </p:nvSpPr>
        <p:spPr>
          <a:xfrm>
            <a:off x="6172200" y="2990088"/>
            <a:ext cx="278892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9" name="Shape 36"/>
          <p:cNvSpPr/>
          <p:nvPr/>
        </p:nvSpPr>
        <p:spPr>
          <a:xfrm>
            <a:off x="6172200" y="2990088"/>
            <a:ext cx="2788920" cy="50292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6281928" y="3044952"/>
            <a:ext cx="402336" cy="40233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6281928" y="30449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06</a:t>
            </a:r>
            <a:endParaRPr lang="en-US" sz="1300" dirty="0"/>
          </a:p>
        </p:txBody>
      </p:sp>
      <p:sp>
        <p:nvSpPr>
          <p:cNvPr id="42" name="Text 39"/>
          <p:cNvSpPr/>
          <p:nvPr/>
        </p:nvSpPr>
        <p:spPr>
          <a:xfrm>
            <a:off x="6766560" y="3081528"/>
            <a:ext cx="20848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Improvement</a:t>
            </a:r>
            <a:endParaRPr lang="en-US" sz="1200" dirty="0"/>
          </a:p>
        </p:txBody>
      </p:sp>
      <p:sp>
        <p:nvSpPr>
          <p:cNvPr id="43" name="Text 40"/>
          <p:cNvSpPr/>
          <p:nvPr/>
        </p:nvSpPr>
        <p:spPr>
          <a:xfrm>
            <a:off x="6309360" y="3584448"/>
            <a:ext cx="2514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Kaizen culture embedding, knowledge transfer, and building internal capability for self-sustaining excellence.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60E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914400"/>
            <a:ext cx="914400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91440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9144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Key Benefits to Clients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9436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Measurable ROI | Lasting Transformation | Competitive Advantage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228600" y="1143000"/>
            <a:ext cx="1627632" cy="3749040"/>
          </a:xfrm>
          <a:prstGeom prst="rect">
            <a:avLst/>
          </a:prstGeom>
          <a:solidFill>
            <a:srgbClr val="0D1F3C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722376" y="1261872"/>
            <a:ext cx="640080" cy="640080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16" y="1353312"/>
            <a:ext cx="457200" cy="4572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01752" y="2011680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↓ 60%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301752" y="2542032"/>
            <a:ext cx="1481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Reduced Rejection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320040" y="2944368"/>
            <a:ext cx="1444752" cy="36576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320040" y="3017520"/>
            <a:ext cx="144475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Systematic quality improvement reduces customer returns, internal rejections, and warranty costs significantly.</a:t>
            </a:r>
            <a:endParaRPr lang="en-US" sz="800" dirty="0"/>
          </a:p>
        </p:txBody>
      </p:sp>
      <p:sp>
        <p:nvSpPr>
          <p:cNvPr id="14" name="Shape 10"/>
          <p:cNvSpPr/>
          <p:nvPr/>
        </p:nvSpPr>
        <p:spPr>
          <a:xfrm>
            <a:off x="1984248" y="1143000"/>
            <a:ext cx="1627632" cy="3749040"/>
          </a:xfrm>
          <a:prstGeom prst="rect">
            <a:avLst/>
          </a:prstGeom>
          <a:solidFill>
            <a:srgbClr val="0D1F3C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2478024" y="1261872"/>
            <a:ext cx="640080" cy="640080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9464" y="1353312"/>
            <a:ext cx="457200" cy="457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2057400" y="2011680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↑ 35%</a:t>
            </a:r>
            <a:endParaRPr lang="en-US" sz="2200" dirty="0"/>
          </a:p>
        </p:txBody>
      </p:sp>
      <p:sp>
        <p:nvSpPr>
          <p:cNvPr id="18" name="Text 13"/>
          <p:cNvSpPr/>
          <p:nvPr/>
        </p:nvSpPr>
        <p:spPr>
          <a:xfrm>
            <a:off x="2057400" y="2542032"/>
            <a:ext cx="1481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Improved Productivity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2075688" y="2944368"/>
            <a:ext cx="1444752" cy="36576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2075688" y="3017520"/>
            <a:ext cx="144475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optimization and waste elimination drive measurable productivity gains without capital investment.</a:t>
            </a:r>
            <a:endParaRPr lang="en-US" sz="800" dirty="0"/>
          </a:p>
        </p:txBody>
      </p:sp>
      <p:sp>
        <p:nvSpPr>
          <p:cNvPr id="21" name="Shape 16"/>
          <p:cNvSpPr/>
          <p:nvPr/>
        </p:nvSpPr>
        <p:spPr>
          <a:xfrm>
            <a:off x="3739896" y="1143000"/>
            <a:ext cx="1627632" cy="3749040"/>
          </a:xfrm>
          <a:prstGeom prst="rect">
            <a:avLst/>
          </a:prstGeom>
          <a:solidFill>
            <a:srgbClr val="0D1F3C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4233672" y="1261872"/>
            <a:ext cx="640080" cy="640080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5112" y="1353312"/>
            <a:ext cx="457200" cy="45720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3813048" y="2011680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100%</a:t>
            </a:r>
            <a:endParaRPr lang="en-US" sz="2200" dirty="0"/>
          </a:p>
        </p:txBody>
      </p:sp>
      <p:sp>
        <p:nvSpPr>
          <p:cNvPr id="25" name="Text 19"/>
          <p:cNvSpPr/>
          <p:nvPr/>
        </p:nvSpPr>
        <p:spPr>
          <a:xfrm>
            <a:off x="3813048" y="2542032"/>
            <a:ext cx="1481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 Compliance</a:t>
            </a:r>
            <a:endParaRPr lang="en-US" sz="1000" dirty="0"/>
          </a:p>
        </p:txBody>
      </p:sp>
      <p:sp>
        <p:nvSpPr>
          <p:cNvPr id="26" name="Shape 20"/>
          <p:cNvSpPr/>
          <p:nvPr/>
        </p:nvSpPr>
        <p:spPr>
          <a:xfrm>
            <a:off x="3831336" y="2944368"/>
            <a:ext cx="1444752" cy="36576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3831336" y="3017520"/>
            <a:ext cx="144475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and regulatory compliance achieved with robust documentation and audit readiness at all times.</a:t>
            </a:r>
            <a:endParaRPr lang="en-US" sz="800" dirty="0"/>
          </a:p>
        </p:txBody>
      </p:sp>
      <p:sp>
        <p:nvSpPr>
          <p:cNvPr id="28" name="Shape 22"/>
          <p:cNvSpPr/>
          <p:nvPr/>
        </p:nvSpPr>
        <p:spPr>
          <a:xfrm>
            <a:off x="5495544" y="1143000"/>
            <a:ext cx="1627632" cy="3749040"/>
          </a:xfrm>
          <a:prstGeom prst="rect">
            <a:avLst/>
          </a:prstGeom>
          <a:solidFill>
            <a:srgbClr val="0D1F3C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5989320" y="1261872"/>
            <a:ext cx="640080" cy="640080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3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0760" y="1353312"/>
            <a:ext cx="457200" cy="457200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5568696" y="2011680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↓ 25%</a:t>
            </a:r>
            <a:endParaRPr lang="en-US" sz="2200" dirty="0"/>
          </a:p>
        </p:txBody>
      </p:sp>
      <p:sp>
        <p:nvSpPr>
          <p:cNvPr id="32" name="Text 25"/>
          <p:cNvSpPr/>
          <p:nvPr/>
        </p:nvSpPr>
        <p:spPr>
          <a:xfrm>
            <a:off x="5568696" y="2542032"/>
            <a:ext cx="1481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Reduction</a:t>
            </a:r>
            <a:endParaRPr lang="en-US" sz="1000" dirty="0"/>
          </a:p>
        </p:txBody>
      </p:sp>
      <p:sp>
        <p:nvSpPr>
          <p:cNvPr id="33" name="Shape 26"/>
          <p:cNvSpPr/>
          <p:nvPr/>
        </p:nvSpPr>
        <p:spPr>
          <a:xfrm>
            <a:off x="5586984" y="2944368"/>
            <a:ext cx="1444752" cy="36576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4" name="Text 27"/>
          <p:cNvSpPr/>
          <p:nvPr/>
        </p:nvSpPr>
        <p:spPr>
          <a:xfrm>
            <a:off x="5586984" y="3017520"/>
            <a:ext cx="144475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Reduced scrap, rework, warranty claims, and operational waste translates to direct bottom-line savings.</a:t>
            </a:r>
            <a:endParaRPr lang="en-US" sz="800" dirty="0"/>
          </a:p>
        </p:txBody>
      </p:sp>
      <p:sp>
        <p:nvSpPr>
          <p:cNvPr id="35" name="Shape 28"/>
          <p:cNvSpPr/>
          <p:nvPr/>
        </p:nvSpPr>
        <p:spPr>
          <a:xfrm>
            <a:off x="7251192" y="1143000"/>
            <a:ext cx="1627632" cy="3749040"/>
          </a:xfrm>
          <a:prstGeom prst="rect">
            <a:avLst/>
          </a:prstGeom>
          <a:solidFill>
            <a:srgbClr val="0D1F3C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6" name="Shape 29"/>
          <p:cNvSpPr/>
          <p:nvPr/>
        </p:nvSpPr>
        <p:spPr>
          <a:xfrm>
            <a:off x="7744968" y="1261872"/>
            <a:ext cx="640080" cy="640080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3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6408" y="1353312"/>
            <a:ext cx="457200" cy="457200"/>
          </a:xfrm>
          <a:prstGeom prst="rect">
            <a:avLst/>
          </a:prstGeom>
        </p:spPr>
      </p:pic>
      <p:sp>
        <p:nvSpPr>
          <p:cNvPr id="38" name="Text 30"/>
          <p:cNvSpPr/>
          <p:nvPr/>
        </p:nvSpPr>
        <p:spPr>
          <a:xfrm>
            <a:off x="7324344" y="2011680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↑ 40%</a:t>
            </a:r>
            <a:endParaRPr lang="en-US" sz="2200" dirty="0"/>
          </a:p>
        </p:txBody>
      </p:sp>
      <p:sp>
        <p:nvSpPr>
          <p:cNvPr id="39" name="Text 31"/>
          <p:cNvSpPr/>
          <p:nvPr/>
        </p:nvSpPr>
        <p:spPr>
          <a:xfrm>
            <a:off x="7324344" y="2542032"/>
            <a:ext cx="1481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Satisfaction</a:t>
            </a:r>
            <a:endParaRPr lang="en-US" sz="1000" dirty="0"/>
          </a:p>
        </p:txBody>
      </p:sp>
      <p:sp>
        <p:nvSpPr>
          <p:cNvPr id="40" name="Shape 32"/>
          <p:cNvSpPr/>
          <p:nvPr/>
        </p:nvSpPr>
        <p:spPr>
          <a:xfrm>
            <a:off x="7342632" y="2944368"/>
            <a:ext cx="1444752" cy="36576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41" name="Text 33"/>
          <p:cNvSpPr/>
          <p:nvPr/>
        </p:nvSpPr>
        <p:spPr>
          <a:xfrm>
            <a:off x="7342632" y="3017520"/>
            <a:ext cx="144475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Improved delivery performance, quality consistency, and responsiveness strengthens client relationships.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73152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7315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Case Study 1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3035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Manufacturing Process Improvement — Automotive Component Supplier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858000" y="27432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| www.aiqms.com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74320" y="1051560"/>
            <a:ext cx="4114800" cy="3794760"/>
          </a:xfrm>
          <a:prstGeom prst="rect">
            <a:avLst/>
          </a:prstGeom>
          <a:solidFill>
            <a:srgbClr val="FFF5F5"/>
          </a:solidFill>
          <a:ln w="12700">
            <a:solidFill>
              <a:srgbClr val="E57373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274320" y="1051560"/>
            <a:ext cx="4114800" cy="45720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74320" y="105156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BEFORE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11480" y="1627632"/>
            <a:ext cx="384048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02920" y="1627632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PPM rejection: 5,200 PPM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411480" y="2121408"/>
            <a:ext cx="3840480" cy="411480"/>
          </a:xfrm>
          <a:prstGeom prst="rect">
            <a:avLst/>
          </a:prstGeom>
          <a:solidFill>
            <a:srgbClr val="FFF0F0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02920" y="2121408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First Pass Yield: 72%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411480" y="2615184"/>
            <a:ext cx="384048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2615184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Customer complaints: 12/month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411480" y="3108960"/>
            <a:ext cx="3840480" cy="411480"/>
          </a:xfrm>
          <a:prstGeom prst="rect">
            <a:avLst/>
          </a:prstGeom>
          <a:solidFill>
            <a:srgbClr val="FFF0F0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310896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Rework cost: ₹8.5 Lakhs/month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411480" y="3602736"/>
            <a:ext cx="384048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02920" y="3602736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No documented SOPs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411480" y="4096512"/>
            <a:ext cx="3840480" cy="411480"/>
          </a:xfrm>
          <a:prstGeom prst="rect">
            <a:avLst/>
          </a:prstGeom>
          <a:solidFill>
            <a:srgbClr val="FFF0F0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02920" y="4096512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No control plans in place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4754880" y="1051560"/>
            <a:ext cx="4114800" cy="3794760"/>
          </a:xfrm>
          <a:prstGeom prst="rect">
            <a:avLst/>
          </a:prstGeom>
          <a:solidFill>
            <a:srgbClr val="F1FFF4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754880" y="1051560"/>
            <a:ext cx="4114800" cy="457200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754880" y="105156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AFTER — 90 Days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4892040" y="1627632"/>
            <a:ext cx="384048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983480" y="1627632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B5E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PPM rejection: 820 PPM (↓ 84%)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4892040" y="2121408"/>
            <a:ext cx="3840480" cy="411480"/>
          </a:xfrm>
          <a:prstGeom prst="rect">
            <a:avLst/>
          </a:prstGeom>
          <a:solidFill>
            <a:srgbClr val="F0FFF5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983480" y="2121408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B5E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First Pass Yield: 94.5% (↑ 31%)</a:t>
            </a:r>
            <a:endParaRPr lang="en-US" sz="1000" dirty="0"/>
          </a:p>
        </p:txBody>
      </p:sp>
      <p:sp>
        <p:nvSpPr>
          <p:cNvPr id="30" name="Shape 27"/>
          <p:cNvSpPr/>
          <p:nvPr/>
        </p:nvSpPr>
        <p:spPr>
          <a:xfrm>
            <a:off x="4892040" y="2615184"/>
            <a:ext cx="384048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983480" y="2615184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B5E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Customer complaints: 2/month (↓ 83%)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4892040" y="3108960"/>
            <a:ext cx="3840480" cy="411480"/>
          </a:xfrm>
          <a:prstGeom prst="rect">
            <a:avLst/>
          </a:prstGeom>
          <a:solidFill>
            <a:srgbClr val="F0FFF5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983480" y="310896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B5E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Rework cost: ₹1.8 Lakhs/month (↓ 79%)</a:t>
            </a:r>
            <a:endParaRPr lang="en-US" sz="1000" dirty="0"/>
          </a:p>
        </p:txBody>
      </p:sp>
      <p:sp>
        <p:nvSpPr>
          <p:cNvPr id="34" name="Shape 31"/>
          <p:cNvSpPr/>
          <p:nvPr/>
        </p:nvSpPr>
        <p:spPr>
          <a:xfrm>
            <a:off x="4892040" y="3602736"/>
            <a:ext cx="384048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4983480" y="3602736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B5E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28 SOPs documented &amp; implemented</a:t>
            </a:r>
            <a:endParaRPr lang="en-US" sz="1000" dirty="0"/>
          </a:p>
        </p:txBody>
      </p:sp>
      <p:sp>
        <p:nvSpPr>
          <p:cNvPr id="36" name="Shape 33"/>
          <p:cNvSpPr/>
          <p:nvPr/>
        </p:nvSpPr>
        <p:spPr>
          <a:xfrm>
            <a:off x="4892040" y="4096512"/>
            <a:ext cx="3840480" cy="411480"/>
          </a:xfrm>
          <a:prstGeom prst="rect">
            <a:avLst/>
          </a:prstGeom>
          <a:solidFill>
            <a:srgbClr val="F0FFF5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4983480" y="4096512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B5E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Full control plan suite deployed</a:t>
            </a:r>
            <a:endParaRPr lang="en-US" sz="1000" dirty="0"/>
          </a:p>
        </p:txBody>
      </p:sp>
      <p:sp>
        <p:nvSpPr>
          <p:cNvPr id="38" name="Shape 35"/>
          <p:cNvSpPr/>
          <p:nvPr/>
        </p:nvSpPr>
        <p:spPr>
          <a:xfrm>
            <a:off x="274320" y="4846320"/>
            <a:ext cx="8595360" cy="109728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73152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7315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Case Study 2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3035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System Implementation — Wire &amp; Cable Manufacturer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858000" y="27432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| www.aiqms.com</a:t>
            </a:r>
            <a:endParaRPr lang="en-US" sz="800" dirty="0"/>
          </a:p>
        </p:txBody>
      </p:sp>
      <p:graphicFrame>
        <p:nvGraphicFramePr>
          <p:cNvPr id="8" name="Chart 0"/>
          <p:cNvGraphicFramePr/>
          <p:nvPr/>
        </p:nvGraphicFramePr>
        <p:xfrm>
          <a:off x="274320" y="1051560"/>
          <a:ext cx="5029200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Shape 5"/>
          <p:cNvSpPr/>
          <p:nvPr/>
        </p:nvSpPr>
        <p:spPr>
          <a:xfrm>
            <a:off x="5486400" y="1051560"/>
            <a:ext cx="3383280" cy="384048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5577840" y="1051560"/>
            <a:ext cx="3200400" cy="384048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Achievements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5486400" y="1508760"/>
            <a:ext cx="338328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559552" y="1545336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9001 Certification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7406640" y="1545336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Achieved in 4 months</a:t>
            </a:r>
            <a:endParaRPr lang="en-US" sz="900" dirty="0"/>
          </a:p>
        </p:txBody>
      </p:sp>
      <p:sp>
        <p:nvSpPr>
          <p:cNvPr id="14" name="Shape 10"/>
          <p:cNvSpPr/>
          <p:nvPr/>
        </p:nvSpPr>
        <p:spPr>
          <a:xfrm>
            <a:off x="5486400" y="1965960"/>
            <a:ext cx="3383280" cy="384048"/>
          </a:xfrm>
          <a:prstGeom prst="rect">
            <a:avLst/>
          </a:prstGeom>
          <a:solidFill>
            <a:srgbClr val="ECF0F1"/>
          </a:solidFill>
          <a:ln w="12700">
            <a:solidFill>
              <a:srgbClr val="E0E7E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559552" y="2002536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PPM Reduction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7406640" y="2002536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3800 → 450 (88%↓)</a:t>
            </a:r>
            <a:endParaRPr lang="en-US" sz="900" dirty="0"/>
          </a:p>
        </p:txBody>
      </p:sp>
      <p:sp>
        <p:nvSpPr>
          <p:cNvPr id="17" name="Shape 13"/>
          <p:cNvSpPr/>
          <p:nvPr/>
        </p:nvSpPr>
        <p:spPr>
          <a:xfrm>
            <a:off x="5486400" y="2423160"/>
            <a:ext cx="338328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559552" y="2459736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Satisfaction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7406640" y="2459736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 → 91 CSAT score</a:t>
            </a:r>
            <a:endParaRPr lang="en-US" sz="900" dirty="0"/>
          </a:p>
        </p:txBody>
      </p:sp>
      <p:sp>
        <p:nvSpPr>
          <p:cNvPr id="20" name="Shape 16"/>
          <p:cNvSpPr/>
          <p:nvPr/>
        </p:nvSpPr>
        <p:spPr>
          <a:xfrm>
            <a:off x="5486400" y="2880360"/>
            <a:ext cx="3383280" cy="384048"/>
          </a:xfrm>
          <a:prstGeom prst="rect">
            <a:avLst/>
          </a:prstGeom>
          <a:solidFill>
            <a:srgbClr val="ECF0F1"/>
          </a:solidFill>
          <a:ln w="12700">
            <a:solidFill>
              <a:srgbClr val="E0E7E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559552" y="2916936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Audit Score</a:t>
            </a:r>
            <a:endParaRPr lang="en-US" sz="900" dirty="0"/>
          </a:p>
        </p:txBody>
      </p:sp>
      <p:sp>
        <p:nvSpPr>
          <p:cNvPr id="22" name="Text 18"/>
          <p:cNvSpPr/>
          <p:nvPr/>
        </p:nvSpPr>
        <p:spPr>
          <a:xfrm>
            <a:off x="7406640" y="2916936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55% → 88%</a:t>
            </a:r>
            <a:endParaRPr lang="en-US" sz="900" dirty="0"/>
          </a:p>
        </p:txBody>
      </p:sp>
      <p:sp>
        <p:nvSpPr>
          <p:cNvPr id="23" name="Shape 19"/>
          <p:cNvSpPr/>
          <p:nvPr/>
        </p:nvSpPr>
        <p:spPr>
          <a:xfrm>
            <a:off x="5486400" y="3337560"/>
            <a:ext cx="338328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5559552" y="3374136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OEE Improvement</a:t>
            </a:r>
            <a:endParaRPr lang="en-US" sz="900" dirty="0"/>
          </a:p>
        </p:txBody>
      </p:sp>
      <p:sp>
        <p:nvSpPr>
          <p:cNvPr id="25" name="Text 21"/>
          <p:cNvSpPr/>
          <p:nvPr/>
        </p:nvSpPr>
        <p:spPr>
          <a:xfrm>
            <a:off x="7406640" y="3374136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68% → 84%</a:t>
            </a:r>
            <a:endParaRPr lang="en-US" sz="900" dirty="0"/>
          </a:p>
        </p:txBody>
      </p:sp>
      <p:sp>
        <p:nvSpPr>
          <p:cNvPr id="26" name="Shape 22"/>
          <p:cNvSpPr/>
          <p:nvPr/>
        </p:nvSpPr>
        <p:spPr>
          <a:xfrm>
            <a:off x="5486400" y="3794760"/>
            <a:ext cx="3383280" cy="384048"/>
          </a:xfrm>
          <a:prstGeom prst="rect">
            <a:avLst/>
          </a:prstGeom>
          <a:solidFill>
            <a:srgbClr val="ECF0F1"/>
          </a:solidFill>
          <a:ln w="12700">
            <a:solidFill>
              <a:srgbClr val="E0E7EF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5559552" y="3831336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Saving</a:t>
            </a:r>
            <a:endParaRPr lang="en-US" sz="900" dirty="0"/>
          </a:p>
        </p:txBody>
      </p:sp>
      <p:sp>
        <p:nvSpPr>
          <p:cNvPr id="28" name="Text 24"/>
          <p:cNvSpPr/>
          <p:nvPr/>
        </p:nvSpPr>
        <p:spPr>
          <a:xfrm>
            <a:off x="7406640" y="3831336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₹22 Lakhs annually</a:t>
            </a:r>
            <a:endParaRPr lang="en-US" sz="900" dirty="0"/>
          </a:p>
        </p:txBody>
      </p:sp>
      <p:sp>
        <p:nvSpPr>
          <p:cNvPr id="29" name="Shape 25"/>
          <p:cNvSpPr/>
          <p:nvPr/>
        </p:nvSpPr>
        <p:spPr>
          <a:xfrm>
            <a:off x="5486400" y="4251960"/>
            <a:ext cx="338328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5559552" y="4288536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Coverage</a:t>
            </a:r>
            <a:endParaRPr lang="en-US" sz="900" dirty="0"/>
          </a:p>
        </p:txBody>
      </p:sp>
      <p:sp>
        <p:nvSpPr>
          <p:cNvPr id="31" name="Text 27"/>
          <p:cNvSpPr/>
          <p:nvPr/>
        </p:nvSpPr>
        <p:spPr>
          <a:xfrm>
            <a:off x="7406640" y="4288536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180 employees trained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73152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7315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Client Success Approach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3035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Partnership Model for Lasting Transformation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858000" y="27432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| www.aiqms.com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3429000" y="1828800"/>
            <a:ext cx="2286000" cy="2286000"/>
          </a:xfrm>
          <a:prstGeom prst="ellipse">
            <a:avLst/>
          </a:prstGeom>
          <a:solidFill>
            <a:srgbClr val="4CAF3F"/>
          </a:solidFill>
          <a:ln w="381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3429000" y="1828800"/>
            <a:ext cx="2286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CLIENT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SUCCESS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182880" y="1005840"/>
            <a:ext cx="3017520" cy="1737360"/>
          </a:xfrm>
          <a:prstGeom prst="rect">
            <a:avLst/>
          </a:prstGeom>
          <a:solidFill>
            <a:srgbClr val="0A1D3D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0040" y="1115568"/>
            <a:ext cx="502920" cy="502920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48" y="1179576"/>
            <a:ext cx="374904" cy="37490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914400" y="1115568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Understand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20040" y="1664208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CF0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dive into client's specific challenges, industry requirements, and business objectives through structured discovery workshops.</a:t>
            </a:r>
            <a:endParaRPr lang="en-US" sz="850" dirty="0"/>
          </a:p>
        </p:txBody>
      </p:sp>
      <p:sp>
        <p:nvSpPr>
          <p:cNvPr id="15" name="Shape 11"/>
          <p:cNvSpPr/>
          <p:nvPr/>
        </p:nvSpPr>
        <p:spPr>
          <a:xfrm>
            <a:off x="6126480" y="1005840"/>
            <a:ext cx="3017520" cy="1737360"/>
          </a:xfrm>
          <a:prstGeom prst="rect">
            <a:avLst/>
          </a:prstGeom>
          <a:solidFill>
            <a:srgbClr val="1A5276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6263640" y="1115568"/>
            <a:ext cx="502920" cy="502920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7648" y="1179576"/>
            <a:ext cx="374904" cy="37490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858000" y="1115568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Design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263640" y="1664208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CF0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solution architecture tailored to the client's size, complexity, and goals. No one-size-fits-all approach.</a:t>
            </a:r>
            <a:endParaRPr lang="en-US" sz="850" dirty="0"/>
          </a:p>
        </p:txBody>
      </p:sp>
      <p:sp>
        <p:nvSpPr>
          <p:cNvPr id="20" name="Shape 15"/>
          <p:cNvSpPr/>
          <p:nvPr/>
        </p:nvSpPr>
        <p:spPr>
          <a:xfrm>
            <a:off x="182880" y="3108960"/>
            <a:ext cx="3017520" cy="1737360"/>
          </a:xfrm>
          <a:prstGeom prst="rect">
            <a:avLst/>
          </a:prstGeom>
          <a:solidFill>
            <a:srgbClr val="154360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320040" y="3218688"/>
            <a:ext cx="502920" cy="502920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048" y="3282696"/>
            <a:ext cx="374904" cy="37490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14400" y="3218688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Execute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320040" y="3767328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CF0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 implementation with client team embedding, knowledge transfer, and real-time support throughout the journey.</a:t>
            </a:r>
            <a:endParaRPr lang="en-US" sz="850" dirty="0"/>
          </a:p>
        </p:txBody>
      </p:sp>
      <p:sp>
        <p:nvSpPr>
          <p:cNvPr id="25" name="Shape 19"/>
          <p:cNvSpPr/>
          <p:nvPr/>
        </p:nvSpPr>
        <p:spPr>
          <a:xfrm>
            <a:off x="6126480" y="3108960"/>
            <a:ext cx="3017520" cy="1737360"/>
          </a:xfrm>
          <a:prstGeom prst="rect">
            <a:avLst/>
          </a:prstGeom>
          <a:solidFill>
            <a:srgbClr val="1B4F72"/>
          </a:solidFill>
          <a:ln w="127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6263640" y="3218688"/>
            <a:ext cx="502920" cy="502920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7648" y="3282696"/>
            <a:ext cx="374904" cy="374904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6858000" y="3218688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Sustain</a:t>
            </a:r>
            <a:endParaRPr lang="en-US" sz="1400" dirty="0"/>
          </a:p>
        </p:txBody>
      </p:sp>
      <p:sp>
        <p:nvSpPr>
          <p:cNvPr id="29" name="Text 22"/>
          <p:cNvSpPr/>
          <p:nvPr/>
        </p:nvSpPr>
        <p:spPr>
          <a:xfrm>
            <a:off x="6263640" y="3767328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ECF0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Post-implementation monitoring, refresher training, and ongoing advisory to ensure results are maintained and improved.</a:t>
            </a:r>
            <a:endParaRPr lang="en-US" sz="8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73152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7315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 smtClean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Management Team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3035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Experienced Professionals | Certified Experts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858000" y="27432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| www.aiqms.com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74320" y="1051560"/>
            <a:ext cx="3931920" cy="3794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274320" y="1051560"/>
            <a:ext cx="393192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53312" y="1188720"/>
            <a:ext cx="1938528" cy="1938528"/>
          </a:xfrm>
          <a:prstGeom prst="ellipse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20040" y="3191256"/>
            <a:ext cx="3840480" cy="722376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320040" y="3265376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b="1" dirty="0" smtClean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14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Sangeeta Yadav</a:t>
            </a:r>
          </a:p>
          <a:p>
            <a:pPr marL="0" indent="0" algn="ctr">
              <a:buNone/>
            </a:pPr>
            <a:endParaRPr lang="en-US" sz="1400" b="1" dirty="0" smtClean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274320" y="3547872"/>
            <a:ext cx="3886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50" b="1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&amp; </a:t>
            </a:r>
            <a:r>
              <a:rPr lang="en-US" sz="1050" b="1" dirty="0" smtClean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 </a:t>
            </a:r>
          </a:p>
          <a:p>
            <a:pPr algn="ctr"/>
            <a:r>
              <a:rPr lang="en-US" sz="1000" dirty="0" smtClean="0">
                <a:solidFill>
                  <a:srgbClr val="33CC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</a:t>
            </a:r>
            <a:r>
              <a:rPr lang="en-US" sz="1000" dirty="0" smtClean="0">
                <a:solidFill>
                  <a:srgbClr val="33CC33"/>
                </a:solidFill>
              </a:rPr>
              <a:t>BSc</a:t>
            </a:r>
            <a:r>
              <a:rPr lang="en-US" sz="1000" dirty="0">
                <a:solidFill>
                  <a:srgbClr val="33CC33"/>
                </a:solidFill>
              </a:rPr>
              <a:t>, MSc &amp; </a:t>
            </a:r>
            <a:r>
              <a:rPr lang="en-US" sz="1000" dirty="0" smtClean="0">
                <a:solidFill>
                  <a:srgbClr val="33CC33"/>
                </a:solidFill>
              </a:rPr>
              <a:t>B.Ed. </a:t>
            </a:r>
            <a:r>
              <a:rPr lang="en-US" sz="1000" dirty="0">
                <a:solidFill>
                  <a:srgbClr val="33CC33"/>
                </a:solidFill>
              </a:rPr>
              <a:t>qualified with a strong academic </a:t>
            </a:r>
            <a:r>
              <a:rPr lang="en-US" sz="1000" dirty="0" smtClean="0">
                <a:solidFill>
                  <a:srgbClr val="33CC33"/>
                </a:solidFill>
              </a:rPr>
              <a:t>foundation)</a:t>
            </a:r>
            <a:endParaRPr lang="en-US" sz="1000" dirty="0">
              <a:solidFill>
                <a:srgbClr val="33CC33"/>
              </a:solidFill>
            </a:endParaRPr>
          </a:p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411480" y="3913632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</a:rPr>
              <a:t>Highly </a:t>
            </a:r>
            <a:r>
              <a:rPr lang="en-US" sz="900" dirty="0">
                <a:solidFill>
                  <a:schemeClr val="tx2">
                    <a:lumMod val="75000"/>
                  </a:schemeClr>
                </a:solidFill>
              </a:rPr>
              <a:t>Educated Professional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900" dirty="0">
                <a:solidFill>
                  <a:schemeClr val="tx2">
                    <a:lumMod val="75000"/>
                  </a:schemeClr>
                </a:solidFill>
              </a:rPr>
              <a:t>Visionary Entrepreneur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</a:rPr>
              <a:t>Education </a:t>
            </a:r>
            <a:r>
              <a:rPr lang="en-US" sz="900" dirty="0">
                <a:solidFill>
                  <a:schemeClr val="tx2">
                    <a:lumMod val="75000"/>
                  </a:schemeClr>
                </a:solidFill>
              </a:rPr>
              <a:t>&amp; Knowledge Development 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</a:rPr>
              <a:t>Expert</a:t>
            </a:r>
            <a:endParaRPr lang="en-US" sz="900" dirty="0">
              <a:solidFill>
                <a:schemeClr val="tx2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</a:rPr>
              <a:t>Professional </a:t>
            </a:r>
            <a:r>
              <a:rPr lang="en-US" sz="900" dirty="0">
                <a:solidFill>
                  <a:schemeClr val="tx2">
                    <a:lumMod val="75000"/>
                  </a:schemeClr>
                </a:solidFill>
              </a:rPr>
              <a:t>Empowerment Advocate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</a:rPr>
              <a:t>AI </a:t>
            </a:r>
            <a:r>
              <a:rPr lang="en-US" sz="900" dirty="0">
                <a:solidFill>
                  <a:schemeClr val="tx2">
                    <a:lumMod val="75000"/>
                  </a:schemeClr>
                </a:solidFill>
              </a:rPr>
              <a:t>&amp; Industry Integration Leader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900" dirty="0">
                <a:solidFill>
                  <a:schemeClr val="tx2">
                    <a:lumMod val="75000"/>
                  </a:schemeClr>
                </a:solidFill>
              </a:rPr>
              <a:t>Growth &amp; Opportunity </a:t>
            </a:r>
            <a:r>
              <a:rPr lang="en-US" sz="900" dirty="0" smtClean="0">
                <a:solidFill>
                  <a:schemeClr val="tx2">
                    <a:lumMod val="75000"/>
                  </a:schemeClr>
                </a:solidFill>
              </a:rPr>
              <a:t>Creator</a:t>
            </a:r>
            <a:endParaRPr lang="en-US" sz="850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4937760" y="1051560"/>
            <a:ext cx="3931920" cy="3794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4937760" y="1051560"/>
            <a:ext cx="393192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112278" y="1188720"/>
            <a:ext cx="1843002" cy="1843002"/>
          </a:xfrm>
          <a:prstGeom prst="ellipse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4983480" y="3269466"/>
            <a:ext cx="3840480" cy="50292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4983480" y="3276470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Rajit Singh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4983480" y="354787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</a:t>
            </a:r>
            <a:r>
              <a:rPr lang="en-US" sz="1000" dirty="0" smtClean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 (Lean Six Sigma MBB |IATF 16149</a:t>
            </a:r>
            <a:r>
              <a:rPr lang="en-IN" sz="1000" b="1" dirty="0" smtClean="0">
                <a:solidFill>
                  <a:schemeClr val="accent6"/>
                </a:solidFill>
              </a:rPr>
              <a:t> </a:t>
            </a:r>
            <a:r>
              <a:rPr lang="en-IN" sz="1000" b="1" dirty="0">
                <a:solidFill>
                  <a:srgbClr val="009900"/>
                </a:solidFill>
              </a:rPr>
              <a:t>| ISO 9001 </a:t>
            </a:r>
            <a:r>
              <a:rPr lang="en-IN" sz="1000" b="1" dirty="0" smtClean="0">
                <a:solidFill>
                  <a:srgbClr val="009900"/>
                </a:solidFill>
              </a:rPr>
              <a:t> Certified ) </a:t>
            </a:r>
            <a:endParaRPr lang="en-US" sz="1000" b="1" dirty="0">
              <a:solidFill>
                <a:srgbClr val="009900"/>
              </a:solidFill>
            </a:endParaRPr>
          </a:p>
        </p:txBody>
      </p:sp>
      <p:sp>
        <p:nvSpPr>
          <p:cNvPr id="21" name="Text 16"/>
          <p:cNvSpPr/>
          <p:nvPr/>
        </p:nvSpPr>
        <p:spPr>
          <a:xfrm>
            <a:off x="5074920" y="3913632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3E50"/>
                </a:solidFill>
                <a:ea typeface="Calibri" pitchFamily="34" charset="-122"/>
                <a:cs typeface="Calibri" pitchFamily="34" charset="-120"/>
              </a:rPr>
              <a:t>• 20+ Years Manufacturing Experience
• Process Optimization &amp; Lean Expert
• Metrology &amp; Measurement Systems Specialist
• AI-Enabled Quality Solutions </a:t>
            </a:r>
            <a:r>
              <a:rPr lang="en-US" sz="900" dirty="0" smtClean="0">
                <a:solidFill>
                  <a:srgbClr val="2C3E50"/>
                </a:solidFill>
                <a:ea typeface="Calibri" pitchFamily="34" charset="-122"/>
                <a:cs typeface="Calibri" pitchFamily="34" charset="-120"/>
              </a:rPr>
              <a:t>Pioneer</a:t>
            </a:r>
            <a:r>
              <a:rPr lang="en-US" sz="900" dirty="0">
                <a:solidFill>
                  <a:srgbClr val="2C3E50"/>
                </a:solidFill>
                <a:ea typeface="Calibri" pitchFamily="34" charset="-122"/>
                <a:cs typeface="Calibri" pitchFamily="34" charset="-120"/>
              </a:rPr>
              <a:t>
• ISO 9001 &amp; IATF 16949 Lead Auditor
• Automotive, Electrical &amp; Electronics Expert
• Quality Systems Architecture Specialist</a:t>
            </a:r>
            <a:endParaRPr lang="en-US" sz="900" dirty="0"/>
          </a:p>
          <a:p>
            <a:pPr marL="0" indent="0">
              <a:buNone/>
            </a:pPr>
            <a:endParaRPr lang="en-US" sz="8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73152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7315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Technology &amp; Tools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3035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Quality Management Powered by Intelligence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858000" y="27432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| www.aiqms.com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74320" y="1051560"/>
            <a:ext cx="4206240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274320" y="1051560"/>
            <a:ext cx="4206240" cy="475488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84048" y="1088136"/>
            <a:ext cx="402336" cy="40233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56" y="1152144"/>
            <a:ext cx="274320" cy="2743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77824" y="114300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Tools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438912" y="1618488"/>
            <a:ext cx="128016" cy="12801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640080" y="1572768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QC Tools Suite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438912" y="1874520"/>
            <a:ext cx="128016" cy="12801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640080" y="1828800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FMEA Software</a:t>
            </a:r>
            <a:endParaRPr lang="en-US" sz="950" dirty="0"/>
          </a:p>
        </p:txBody>
      </p:sp>
      <p:sp>
        <p:nvSpPr>
          <p:cNvPr id="17" name="Shape 13"/>
          <p:cNvSpPr/>
          <p:nvPr/>
        </p:nvSpPr>
        <p:spPr>
          <a:xfrm>
            <a:off x="438912" y="2130552"/>
            <a:ext cx="128016" cy="12801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40080" y="2084832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Charts</a:t>
            </a:r>
            <a:endParaRPr lang="en-US" sz="950" dirty="0"/>
          </a:p>
        </p:txBody>
      </p:sp>
      <p:sp>
        <p:nvSpPr>
          <p:cNvPr id="19" name="Shape 15"/>
          <p:cNvSpPr/>
          <p:nvPr/>
        </p:nvSpPr>
        <p:spPr>
          <a:xfrm>
            <a:off x="438912" y="2386584"/>
            <a:ext cx="128016" cy="12801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640080" y="2340864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Pareto Analysis</a:t>
            </a:r>
            <a:endParaRPr lang="en-US" sz="950" dirty="0"/>
          </a:p>
        </p:txBody>
      </p:sp>
      <p:sp>
        <p:nvSpPr>
          <p:cNvPr id="21" name="Shape 17"/>
          <p:cNvSpPr/>
          <p:nvPr/>
        </p:nvSpPr>
        <p:spPr>
          <a:xfrm>
            <a:off x="438912" y="2642616"/>
            <a:ext cx="128016" cy="12801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640080" y="2596896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Fishbone Diagrams</a:t>
            </a:r>
            <a:endParaRPr lang="en-US" sz="950" dirty="0"/>
          </a:p>
        </p:txBody>
      </p:sp>
      <p:sp>
        <p:nvSpPr>
          <p:cNvPr id="23" name="Shape 19"/>
          <p:cNvSpPr/>
          <p:nvPr/>
        </p:nvSpPr>
        <p:spPr>
          <a:xfrm>
            <a:off x="4736592" y="1051560"/>
            <a:ext cx="4206240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0"/>
          <p:cNvSpPr/>
          <p:nvPr/>
        </p:nvSpPr>
        <p:spPr>
          <a:xfrm>
            <a:off x="4736592" y="1051560"/>
            <a:ext cx="4206240" cy="475488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4846320" y="1088136"/>
            <a:ext cx="402336" cy="40233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0328" y="1152144"/>
            <a:ext cx="274320" cy="274320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5340096" y="114300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Statistical Tools</a:t>
            </a:r>
            <a:endParaRPr lang="en-US" sz="1200" dirty="0"/>
          </a:p>
        </p:txBody>
      </p:sp>
      <p:sp>
        <p:nvSpPr>
          <p:cNvPr id="28" name="Shape 23"/>
          <p:cNvSpPr/>
          <p:nvPr/>
        </p:nvSpPr>
        <p:spPr>
          <a:xfrm>
            <a:off x="4901184" y="1618488"/>
            <a:ext cx="128016" cy="12801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29" name="Text 24"/>
          <p:cNvSpPr/>
          <p:nvPr/>
        </p:nvSpPr>
        <p:spPr>
          <a:xfrm>
            <a:off x="5102352" y="1572768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SPC Software</a:t>
            </a:r>
            <a:endParaRPr lang="en-US" sz="950" dirty="0"/>
          </a:p>
        </p:txBody>
      </p:sp>
      <p:sp>
        <p:nvSpPr>
          <p:cNvPr id="30" name="Shape 25"/>
          <p:cNvSpPr/>
          <p:nvPr/>
        </p:nvSpPr>
        <p:spPr>
          <a:xfrm>
            <a:off x="4901184" y="1874520"/>
            <a:ext cx="128016" cy="12801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1" name="Text 26"/>
          <p:cNvSpPr/>
          <p:nvPr/>
        </p:nvSpPr>
        <p:spPr>
          <a:xfrm>
            <a:off x="5102352" y="1828800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Minitab Compatible</a:t>
            </a:r>
            <a:endParaRPr lang="en-US" sz="950" dirty="0"/>
          </a:p>
        </p:txBody>
      </p:sp>
      <p:sp>
        <p:nvSpPr>
          <p:cNvPr id="32" name="Shape 27"/>
          <p:cNvSpPr/>
          <p:nvPr/>
        </p:nvSpPr>
        <p:spPr>
          <a:xfrm>
            <a:off x="4901184" y="2130552"/>
            <a:ext cx="128016" cy="12801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3" name="Text 28"/>
          <p:cNvSpPr/>
          <p:nvPr/>
        </p:nvSpPr>
        <p:spPr>
          <a:xfrm>
            <a:off x="5102352" y="2084832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Gage R&amp;R Studies</a:t>
            </a:r>
            <a:endParaRPr lang="en-US" sz="950" dirty="0"/>
          </a:p>
        </p:txBody>
      </p:sp>
      <p:sp>
        <p:nvSpPr>
          <p:cNvPr id="34" name="Shape 29"/>
          <p:cNvSpPr/>
          <p:nvPr/>
        </p:nvSpPr>
        <p:spPr>
          <a:xfrm>
            <a:off x="4901184" y="2386584"/>
            <a:ext cx="128016" cy="12801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5" name="Text 30"/>
          <p:cNvSpPr/>
          <p:nvPr/>
        </p:nvSpPr>
        <p:spPr>
          <a:xfrm>
            <a:off x="5102352" y="2340864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Capability Analysis</a:t>
            </a:r>
            <a:endParaRPr lang="en-US" sz="950" dirty="0"/>
          </a:p>
        </p:txBody>
      </p:sp>
      <p:sp>
        <p:nvSpPr>
          <p:cNvPr id="36" name="Shape 31"/>
          <p:cNvSpPr/>
          <p:nvPr/>
        </p:nvSpPr>
        <p:spPr>
          <a:xfrm>
            <a:off x="4901184" y="2642616"/>
            <a:ext cx="128016" cy="12801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7" name="Text 32"/>
          <p:cNvSpPr/>
          <p:nvPr/>
        </p:nvSpPr>
        <p:spPr>
          <a:xfrm>
            <a:off x="5102352" y="2596896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Regression Analysis</a:t>
            </a:r>
            <a:endParaRPr lang="en-US" sz="950" dirty="0"/>
          </a:p>
        </p:txBody>
      </p:sp>
      <p:sp>
        <p:nvSpPr>
          <p:cNvPr id="38" name="Shape 33"/>
          <p:cNvSpPr/>
          <p:nvPr/>
        </p:nvSpPr>
        <p:spPr>
          <a:xfrm>
            <a:off x="274320" y="3063240"/>
            <a:ext cx="4206240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9" name="Shape 34"/>
          <p:cNvSpPr/>
          <p:nvPr/>
        </p:nvSpPr>
        <p:spPr>
          <a:xfrm>
            <a:off x="274320" y="3063240"/>
            <a:ext cx="4206240" cy="475488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40" name="Shape 35"/>
          <p:cNvSpPr/>
          <p:nvPr/>
        </p:nvSpPr>
        <p:spPr>
          <a:xfrm>
            <a:off x="384048" y="3099816"/>
            <a:ext cx="402336" cy="40233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056" y="3163824"/>
            <a:ext cx="274320" cy="274320"/>
          </a:xfrm>
          <a:prstGeom prst="rect">
            <a:avLst/>
          </a:prstGeom>
        </p:spPr>
      </p:pic>
      <p:sp>
        <p:nvSpPr>
          <p:cNvPr id="42" name="Text 36"/>
          <p:cNvSpPr/>
          <p:nvPr/>
        </p:nvSpPr>
        <p:spPr>
          <a:xfrm>
            <a:off x="877824" y="315468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Tools</a:t>
            </a:r>
            <a:endParaRPr lang="en-US" sz="1200" dirty="0"/>
          </a:p>
        </p:txBody>
      </p:sp>
      <p:sp>
        <p:nvSpPr>
          <p:cNvPr id="43" name="Shape 37"/>
          <p:cNvSpPr/>
          <p:nvPr/>
        </p:nvSpPr>
        <p:spPr>
          <a:xfrm>
            <a:off x="438912" y="3630168"/>
            <a:ext cx="128016" cy="12801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44" name="Text 38"/>
          <p:cNvSpPr/>
          <p:nvPr/>
        </p:nvSpPr>
        <p:spPr>
          <a:xfrm>
            <a:off x="640080" y="3584448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Audit Checklists</a:t>
            </a:r>
            <a:endParaRPr lang="en-US" sz="950" dirty="0"/>
          </a:p>
        </p:txBody>
      </p:sp>
      <p:sp>
        <p:nvSpPr>
          <p:cNvPr id="45" name="Shape 39"/>
          <p:cNvSpPr/>
          <p:nvPr/>
        </p:nvSpPr>
        <p:spPr>
          <a:xfrm>
            <a:off x="438912" y="3886200"/>
            <a:ext cx="128016" cy="12801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46" name="Text 40"/>
          <p:cNvSpPr/>
          <p:nvPr/>
        </p:nvSpPr>
        <p:spPr>
          <a:xfrm>
            <a:off x="640080" y="3840480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NCR Management</a:t>
            </a:r>
            <a:endParaRPr lang="en-US" sz="950" dirty="0"/>
          </a:p>
        </p:txBody>
      </p:sp>
      <p:sp>
        <p:nvSpPr>
          <p:cNvPr id="47" name="Shape 41"/>
          <p:cNvSpPr/>
          <p:nvPr/>
        </p:nvSpPr>
        <p:spPr>
          <a:xfrm>
            <a:off x="438912" y="4142232"/>
            <a:ext cx="128016" cy="12801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48" name="Text 42"/>
          <p:cNvSpPr/>
          <p:nvPr/>
        </p:nvSpPr>
        <p:spPr>
          <a:xfrm>
            <a:off x="640080" y="4096512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 Tracking System</a:t>
            </a:r>
            <a:endParaRPr lang="en-US" sz="950" dirty="0"/>
          </a:p>
        </p:txBody>
      </p:sp>
      <p:sp>
        <p:nvSpPr>
          <p:cNvPr id="49" name="Shape 43"/>
          <p:cNvSpPr/>
          <p:nvPr/>
        </p:nvSpPr>
        <p:spPr>
          <a:xfrm>
            <a:off x="438912" y="4398264"/>
            <a:ext cx="128016" cy="12801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50" name="Text 44"/>
          <p:cNvSpPr/>
          <p:nvPr/>
        </p:nvSpPr>
        <p:spPr>
          <a:xfrm>
            <a:off x="640080" y="4352544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Process Audit Tools</a:t>
            </a:r>
            <a:endParaRPr lang="en-US" sz="950" dirty="0"/>
          </a:p>
        </p:txBody>
      </p:sp>
      <p:sp>
        <p:nvSpPr>
          <p:cNvPr id="51" name="Shape 45"/>
          <p:cNvSpPr/>
          <p:nvPr/>
        </p:nvSpPr>
        <p:spPr>
          <a:xfrm>
            <a:off x="438912" y="4654296"/>
            <a:ext cx="128016" cy="12801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52" name="Text 46"/>
          <p:cNvSpPr/>
          <p:nvPr/>
        </p:nvSpPr>
        <p:spPr>
          <a:xfrm>
            <a:off x="640080" y="4608576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Register</a:t>
            </a:r>
            <a:endParaRPr lang="en-US" sz="950" dirty="0"/>
          </a:p>
        </p:txBody>
      </p:sp>
      <p:sp>
        <p:nvSpPr>
          <p:cNvPr id="53" name="Shape 47"/>
          <p:cNvSpPr/>
          <p:nvPr/>
        </p:nvSpPr>
        <p:spPr>
          <a:xfrm>
            <a:off x="4736592" y="3063240"/>
            <a:ext cx="4206240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54" name="Shape 48"/>
          <p:cNvSpPr/>
          <p:nvPr/>
        </p:nvSpPr>
        <p:spPr>
          <a:xfrm>
            <a:off x="4736592" y="3063240"/>
            <a:ext cx="4206240" cy="475488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55" name="Shape 49"/>
          <p:cNvSpPr/>
          <p:nvPr/>
        </p:nvSpPr>
        <p:spPr>
          <a:xfrm>
            <a:off x="4846320" y="3099816"/>
            <a:ext cx="402336" cy="40233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5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0328" y="3163824"/>
            <a:ext cx="274320" cy="274320"/>
          </a:xfrm>
          <a:prstGeom prst="rect">
            <a:avLst/>
          </a:prstGeom>
        </p:spPr>
      </p:pic>
      <p:sp>
        <p:nvSpPr>
          <p:cNvPr id="57" name="Text 50"/>
          <p:cNvSpPr/>
          <p:nvPr/>
        </p:nvSpPr>
        <p:spPr>
          <a:xfrm>
            <a:off x="5340096" y="315468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AI-Enabled Quality</a:t>
            </a:r>
            <a:endParaRPr lang="en-US" sz="1200" dirty="0"/>
          </a:p>
        </p:txBody>
      </p:sp>
      <p:sp>
        <p:nvSpPr>
          <p:cNvPr id="58" name="Shape 51"/>
          <p:cNvSpPr/>
          <p:nvPr/>
        </p:nvSpPr>
        <p:spPr>
          <a:xfrm>
            <a:off x="4901184" y="3630168"/>
            <a:ext cx="128016" cy="12801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59" name="Text 52"/>
          <p:cNvSpPr/>
          <p:nvPr/>
        </p:nvSpPr>
        <p:spPr>
          <a:xfrm>
            <a:off x="5102352" y="3584448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 Quality Analytics</a:t>
            </a:r>
            <a:endParaRPr lang="en-US" sz="950" dirty="0"/>
          </a:p>
        </p:txBody>
      </p:sp>
      <p:sp>
        <p:nvSpPr>
          <p:cNvPr id="60" name="Shape 53"/>
          <p:cNvSpPr/>
          <p:nvPr/>
        </p:nvSpPr>
        <p:spPr>
          <a:xfrm>
            <a:off x="4901184" y="3886200"/>
            <a:ext cx="128016" cy="12801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61" name="Text 54"/>
          <p:cNvSpPr/>
          <p:nvPr/>
        </p:nvSpPr>
        <p:spPr>
          <a:xfrm>
            <a:off x="5102352" y="3840480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Process Monitoring</a:t>
            </a:r>
            <a:endParaRPr lang="en-US" sz="950" dirty="0"/>
          </a:p>
        </p:txBody>
      </p:sp>
      <p:sp>
        <p:nvSpPr>
          <p:cNvPr id="62" name="Shape 55"/>
          <p:cNvSpPr/>
          <p:nvPr/>
        </p:nvSpPr>
        <p:spPr>
          <a:xfrm>
            <a:off x="4901184" y="4142232"/>
            <a:ext cx="128016" cy="12801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63" name="Text 56"/>
          <p:cNvSpPr/>
          <p:nvPr/>
        </p:nvSpPr>
        <p:spPr>
          <a:xfrm>
            <a:off x="5102352" y="4096512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Defect Classification</a:t>
            </a:r>
            <a:endParaRPr lang="en-US" sz="950" dirty="0"/>
          </a:p>
        </p:txBody>
      </p:sp>
      <p:sp>
        <p:nvSpPr>
          <p:cNvPr id="64" name="Shape 57"/>
          <p:cNvSpPr/>
          <p:nvPr/>
        </p:nvSpPr>
        <p:spPr>
          <a:xfrm>
            <a:off x="4901184" y="4398264"/>
            <a:ext cx="128016" cy="12801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65" name="Text 58"/>
          <p:cNvSpPr/>
          <p:nvPr/>
        </p:nvSpPr>
        <p:spPr>
          <a:xfrm>
            <a:off x="5102352" y="4352544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Dashboard Reporting</a:t>
            </a:r>
            <a:endParaRPr lang="en-US" sz="950" dirty="0"/>
          </a:p>
        </p:txBody>
      </p:sp>
      <p:sp>
        <p:nvSpPr>
          <p:cNvPr id="66" name="Shape 59"/>
          <p:cNvSpPr/>
          <p:nvPr/>
        </p:nvSpPr>
        <p:spPr>
          <a:xfrm>
            <a:off x="4901184" y="4654296"/>
            <a:ext cx="128016" cy="128016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67" name="Text 60"/>
          <p:cNvSpPr/>
          <p:nvPr/>
        </p:nvSpPr>
        <p:spPr>
          <a:xfrm>
            <a:off x="5102352" y="4608576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Data-Driven Insights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73152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7315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Business Growth Roadmap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3035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 2030 — Scaling Quality Excellence Across India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858000" y="27432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| www.aiqms.com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74320" y="1051560"/>
            <a:ext cx="2834640" cy="3794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274320" y="1051560"/>
            <a:ext cx="2834640" cy="640080"/>
          </a:xfrm>
          <a:prstGeom prst="rect">
            <a:avLst/>
          </a:prstGeom>
          <a:solidFill>
            <a:srgbClr val="1A5276"/>
          </a:solidFill>
          <a:ln w="12700">
            <a:solidFill>
              <a:srgbClr val="1A5276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65760" y="1051560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2025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365760" y="13716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1 Goals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457200" y="1828800"/>
            <a:ext cx="201168" cy="201168"/>
          </a:xfrm>
          <a:prstGeom prst="ellipse">
            <a:avLst/>
          </a:prstGeom>
          <a:solidFill>
            <a:srgbClr val="1A5276"/>
          </a:solidFill>
          <a:ln w="12700">
            <a:solidFill>
              <a:srgbClr val="1A5276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49808" y="17830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to 50 active clients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457200" y="2404872"/>
            <a:ext cx="201168" cy="201168"/>
          </a:xfrm>
          <a:prstGeom prst="ellipse">
            <a:avLst/>
          </a:prstGeom>
          <a:solidFill>
            <a:srgbClr val="1A5276"/>
          </a:solidFill>
          <a:ln w="12700">
            <a:solidFill>
              <a:srgbClr val="1A5276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49808" y="235915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digital quality platform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457200" y="2980944"/>
            <a:ext cx="201168" cy="201168"/>
          </a:xfrm>
          <a:prstGeom prst="ellipse">
            <a:avLst/>
          </a:prstGeom>
          <a:solidFill>
            <a:srgbClr val="1A5276"/>
          </a:solidFill>
          <a:ln w="12700">
            <a:solidFill>
              <a:srgbClr val="1A5276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49808" y="2935224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Hire 5 specialist consultants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457200" y="3557016"/>
            <a:ext cx="201168" cy="201168"/>
          </a:xfrm>
          <a:prstGeom prst="ellipse">
            <a:avLst/>
          </a:prstGeom>
          <a:solidFill>
            <a:srgbClr val="1A5276"/>
          </a:solidFill>
          <a:ln w="12700">
            <a:solidFill>
              <a:srgbClr val="1A5276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49808" y="351129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Pune &amp; Pune industrial belt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457200" y="4133088"/>
            <a:ext cx="201168" cy="201168"/>
          </a:xfrm>
          <a:prstGeom prst="ellipse">
            <a:avLst/>
          </a:prstGeom>
          <a:solidFill>
            <a:srgbClr val="1A5276"/>
          </a:solidFill>
          <a:ln w="12700">
            <a:solidFill>
              <a:srgbClr val="1A5276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49808" y="408736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online training programs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3227832" y="1051560"/>
            <a:ext cx="2834640" cy="3794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3227832" y="1051560"/>
            <a:ext cx="2834640" cy="640080"/>
          </a:xfrm>
          <a:prstGeom prst="rect">
            <a:avLst/>
          </a:prstGeom>
          <a:solidFill>
            <a:srgbClr val="1F618D"/>
          </a:solidFill>
          <a:ln w="12700">
            <a:solidFill>
              <a:srgbClr val="1F618D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3319272" y="1051560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2026–27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3319272" y="13716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3-Year Plan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3410712" y="1828800"/>
            <a:ext cx="201168" cy="201168"/>
          </a:xfrm>
          <a:prstGeom prst="ellipse">
            <a:avLst/>
          </a:prstGeom>
          <a:solidFill>
            <a:srgbClr val="1F618D"/>
          </a:solidFill>
          <a:ln w="12700">
            <a:solidFill>
              <a:srgbClr val="1F618D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703320" y="17830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100+ enterprise clients</a:t>
            </a:r>
            <a:endParaRPr lang="en-US" sz="950" dirty="0"/>
          </a:p>
        </p:txBody>
      </p:sp>
      <p:sp>
        <p:nvSpPr>
          <p:cNvPr id="28" name="Shape 25"/>
          <p:cNvSpPr/>
          <p:nvPr/>
        </p:nvSpPr>
        <p:spPr>
          <a:xfrm>
            <a:off x="3410712" y="2404872"/>
            <a:ext cx="201168" cy="201168"/>
          </a:xfrm>
          <a:prstGeom prst="ellipse">
            <a:avLst/>
          </a:prstGeom>
          <a:solidFill>
            <a:srgbClr val="1F618D"/>
          </a:solidFill>
          <a:ln w="12700">
            <a:solidFill>
              <a:srgbClr val="1F618D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3703320" y="235915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regional offices: Delhi, Chennai, Pune</a:t>
            </a:r>
            <a:endParaRPr lang="en-US" sz="950" dirty="0"/>
          </a:p>
        </p:txBody>
      </p:sp>
      <p:sp>
        <p:nvSpPr>
          <p:cNvPr id="30" name="Shape 27"/>
          <p:cNvSpPr/>
          <p:nvPr/>
        </p:nvSpPr>
        <p:spPr>
          <a:xfrm>
            <a:off x="3410712" y="2980944"/>
            <a:ext cx="201168" cy="201168"/>
          </a:xfrm>
          <a:prstGeom prst="ellipse">
            <a:avLst/>
          </a:prstGeom>
          <a:solidFill>
            <a:srgbClr val="1F618D"/>
          </a:solidFill>
          <a:ln w="12700">
            <a:solidFill>
              <a:srgbClr val="1F618D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3703320" y="2935224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AiQMS Academy</a:t>
            </a:r>
            <a:endParaRPr lang="en-US" sz="950" dirty="0"/>
          </a:p>
        </p:txBody>
      </p:sp>
      <p:sp>
        <p:nvSpPr>
          <p:cNvPr id="32" name="Shape 29"/>
          <p:cNvSpPr/>
          <p:nvPr/>
        </p:nvSpPr>
        <p:spPr>
          <a:xfrm>
            <a:off x="3410712" y="3557016"/>
            <a:ext cx="201168" cy="201168"/>
          </a:xfrm>
          <a:prstGeom prst="ellipse">
            <a:avLst/>
          </a:prstGeom>
          <a:solidFill>
            <a:srgbClr val="1F618D"/>
          </a:solidFill>
          <a:ln w="12700">
            <a:solidFill>
              <a:srgbClr val="1F618D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3703320" y="351129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AI-powered audit tools rollout</a:t>
            </a:r>
            <a:endParaRPr lang="en-US" sz="950" dirty="0"/>
          </a:p>
        </p:txBody>
      </p:sp>
      <p:sp>
        <p:nvSpPr>
          <p:cNvPr id="34" name="Shape 31"/>
          <p:cNvSpPr/>
          <p:nvPr/>
        </p:nvSpPr>
        <p:spPr>
          <a:xfrm>
            <a:off x="3410712" y="4133088"/>
            <a:ext cx="201168" cy="201168"/>
          </a:xfrm>
          <a:prstGeom prst="ellipse">
            <a:avLst/>
          </a:prstGeom>
          <a:solidFill>
            <a:srgbClr val="1F618D"/>
          </a:solidFill>
          <a:ln w="12700">
            <a:solidFill>
              <a:srgbClr val="1F618D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3703320" y="408736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Revenue: ₹5 Crores target</a:t>
            </a:r>
            <a:endParaRPr lang="en-US" sz="950" dirty="0"/>
          </a:p>
        </p:txBody>
      </p:sp>
      <p:sp>
        <p:nvSpPr>
          <p:cNvPr id="36" name="Shape 33"/>
          <p:cNvSpPr/>
          <p:nvPr/>
        </p:nvSpPr>
        <p:spPr>
          <a:xfrm>
            <a:off x="6181344" y="1051560"/>
            <a:ext cx="2834640" cy="3794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7" name="Shape 34"/>
          <p:cNvSpPr/>
          <p:nvPr/>
        </p:nvSpPr>
        <p:spPr>
          <a:xfrm>
            <a:off x="6181344" y="1051560"/>
            <a:ext cx="2834640" cy="64008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6272784" y="1051560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2028–30</a:t>
            </a:r>
            <a:endParaRPr lang="en-US" sz="1800" dirty="0"/>
          </a:p>
        </p:txBody>
      </p:sp>
      <p:sp>
        <p:nvSpPr>
          <p:cNvPr id="39" name="Text 36"/>
          <p:cNvSpPr/>
          <p:nvPr/>
        </p:nvSpPr>
        <p:spPr>
          <a:xfrm>
            <a:off x="6272784" y="13716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5-Year Vision</a:t>
            </a:r>
            <a:endParaRPr lang="en-US" sz="900" dirty="0"/>
          </a:p>
        </p:txBody>
      </p:sp>
      <p:sp>
        <p:nvSpPr>
          <p:cNvPr id="40" name="Shape 37"/>
          <p:cNvSpPr/>
          <p:nvPr/>
        </p:nvSpPr>
        <p:spPr>
          <a:xfrm>
            <a:off x="6364224" y="1828800"/>
            <a:ext cx="201168" cy="201168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6656832" y="17830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Pan-India presence in 15 cities</a:t>
            </a:r>
            <a:endParaRPr lang="en-US" sz="950" dirty="0"/>
          </a:p>
        </p:txBody>
      </p:sp>
      <p:sp>
        <p:nvSpPr>
          <p:cNvPr id="42" name="Shape 39"/>
          <p:cNvSpPr/>
          <p:nvPr/>
        </p:nvSpPr>
        <p:spPr>
          <a:xfrm>
            <a:off x="6364224" y="2404872"/>
            <a:ext cx="201168" cy="201168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6656832" y="235915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consulting (UAE, SEA)</a:t>
            </a:r>
            <a:endParaRPr lang="en-US" sz="950" dirty="0"/>
          </a:p>
        </p:txBody>
      </p:sp>
      <p:sp>
        <p:nvSpPr>
          <p:cNvPr id="44" name="Shape 41"/>
          <p:cNvSpPr/>
          <p:nvPr/>
        </p:nvSpPr>
        <p:spPr>
          <a:xfrm>
            <a:off x="6364224" y="2980944"/>
            <a:ext cx="201168" cy="201168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6656832" y="2935224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500+ corporate clients</a:t>
            </a:r>
            <a:endParaRPr lang="en-US" sz="950" dirty="0"/>
          </a:p>
        </p:txBody>
      </p:sp>
      <p:sp>
        <p:nvSpPr>
          <p:cNvPr id="46" name="Shape 43"/>
          <p:cNvSpPr/>
          <p:nvPr/>
        </p:nvSpPr>
        <p:spPr>
          <a:xfrm>
            <a:off x="6364224" y="3557016"/>
            <a:ext cx="201168" cy="201168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6656832" y="351129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Certification Body (planned)</a:t>
            </a:r>
            <a:endParaRPr lang="en-US" sz="950" dirty="0"/>
          </a:p>
        </p:txBody>
      </p:sp>
      <p:sp>
        <p:nvSpPr>
          <p:cNvPr id="48" name="Shape 45"/>
          <p:cNvSpPr/>
          <p:nvPr/>
        </p:nvSpPr>
        <p:spPr>
          <a:xfrm>
            <a:off x="6364224" y="4133088"/>
            <a:ext cx="201168" cy="201168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6656832" y="408736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Revenue: ₹20 Crores target</a:t>
            </a:r>
            <a:endParaRPr lang="en-US" sz="950" dirty="0"/>
          </a:p>
        </p:txBody>
      </p:sp>
      <p:sp>
        <p:nvSpPr>
          <p:cNvPr id="50" name="Shape 47"/>
          <p:cNvSpPr/>
          <p:nvPr/>
        </p:nvSpPr>
        <p:spPr>
          <a:xfrm>
            <a:off x="274320" y="4773168"/>
            <a:ext cx="8595360" cy="109728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73152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7315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Company Registration &amp; Compliance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60120" y="53035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Fully Registered | Compliant | Trusted Partner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858000" y="27432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| www.aiqms.com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274320" y="1078992"/>
            <a:ext cx="42062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274320" y="1078992"/>
            <a:ext cx="1097280" cy="17830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94360" y="1371600"/>
            <a:ext cx="475488" cy="475488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1435608"/>
            <a:ext cx="347472" cy="34747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63040" y="117043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GST Registration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1463040" y="1481328"/>
            <a:ext cx="2880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GSTIN: XX-XXXXXXXXXXXXXX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1463040" y="1764792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AiQMS Solutions is a GST-registered entity, ensuring full tax compliance for all corporate transactions and invoicing.</a:t>
            </a:r>
            <a:endParaRPr lang="en-US" sz="900" dirty="0"/>
          </a:p>
        </p:txBody>
      </p:sp>
      <p:sp>
        <p:nvSpPr>
          <p:cNvPr id="15" name="Shape 11"/>
          <p:cNvSpPr/>
          <p:nvPr/>
        </p:nvSpPr>
        <p:spPr>
          <a:xfrm>
            <a:off x="4736592" y="1078992"/>
            <a:ext cx="42062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4736592" y="1078992"/>
            <a:ext cx="1097280" cy="17830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5056632" y="1371600"/>
            <a:ext cx="475488" cy="475488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640" y="1435608"/>
            <a:ext cx="347472" cy="34747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925312" y="117043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UDYAM Registration</a:t>
            </a:r>
            <a:endParaRPr lang="en-US" sz="1200" dirty="0"/>
          </a:p>
        </p:txBody>
      </p:sp>
      <p:sp>
        <p:nvSpPr>
          <p:cNvPr id="20" name="Text 15"/>
          <p:cNvSpPr/>
          <p:nvPr/>
        </p:nvSpPr>
        <p:spPr>
          <a:xfrm>
            <a:off x="5925312" y="1481328"/>
            <a:ext cx="2880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UDYAM-XX-XX-XXXXXXX</a:t>
            </a: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5925312" y="1764792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Registered under MSME (Udyam Registration), enabling government scheme participation and priority sector access.</a:t>
            </a:r>
            <a:endParaRPr lang="en-US" sz="900" dirty="0"/>
          </a:p>
        </p:txBody>
      </p:sp>
      <p:sp>
        <p:nvSpPr>
          <p:cNvPr id="22" name="Shape 17"/>
          <p:cNvSpPr/>
          <p:nvPr/>
        </p:nvSpPr>
        <p:spPr>
          <a:xfrm>
            <a:off x="274320" y="2999232"/>
            <a:ext cx="42062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274320" y="2999232"/>
            <a:ext cx="1097280" cy="17830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94360" y="3291840"/>
            <a:ext cx="475488" cy="475488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68" y="3355848"/>
            <a:ext cx="347472" cy="347472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1463040" y="309067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Compliance</a:t>
            </a:r>
            <a:endParaRPr lang="en-US" sz="1200" dirty="0"/>
          </a:p>
        </p:txBody>
      </p:sp>
      <p:sp>
        <p:nvSpPr>
          <p:cNvPr id="27" name="Text 21"/>
          <p:cNvSpPr/>
          <p:nvPr/>
        </p:nvSpPr>
        <p:spPr>
          <a:xfrm>
            <a:off x="1463040" y="3401568"/>
            <a:ext cx="2880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Corporate Affairs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1463040" y="3685032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Legally compliant business entity following all applicable Indian corporate laws and professional service regulations.</a:t>
            </a:r>
            <a:endParaRPr lang="en-US" sz="900" dirty="0"/>
          </a:p>
        </p:txBody>
      </p:sp>
      <p:sp>
        <p:nvSpPr>
          <p:cNvPr id="29" name="Shape 23"/>
          <p:cNvSpPr/>
          <p:nvPr/>
        </p:nvSpPr>
        <p:spPr>
          <a:xfrm>
            <a:off x="4736592" y="2999232"/>
            <a:ext cx="42062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7E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4736592" y="2999232"/>
            <a:ext cx="1097280" cy="178308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5056632" y="3291840"/>
            <a:ext cx="475488" cy="475488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3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0640" y="3355848"/>
            <a:ext cx="347472" cy="347472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5925312" y="309067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1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Indemnity</a:t>
            </a:r>
            <a:endParaRPr lang="en-US" sz="1200" dirty="0"/>
          </a:p>
        </p:txBody>
      </p:sp>
      <p:sp>
        <p:nvSpPr>
          <p:cNvPr id="34" name="Text 27"/>
          <p:cNvSpPr/>
          <p:nvPr/>
        </p:nvSpPr>
        <p:spPr>
          <a:xfrm>
            <a:off x="5925312" y="3401568"/>
            <a:ext cx="2880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CAF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Insured Consulting Practice</a:t>
            </a:r>
            <a:endParaRPr lang="en-US" sz="900" dirty="0"/>
          </a:p>
        </p:txBody>
      </p:sp>
      <p:sp>
        <p:nvSpPr>
          <p:cNvPr id="35" name="Text 28"/>
          <p:cNvSpPr/>
          <p:nvPr/>
        </p:nvSpPr>
        <p:spPr>
          <a:xfrm>
            <a:off x="5925312" y="3685032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indemnity coverage ensuring client protection and demonstrating our commitment to responsible consulting.</a:t>
            </a:r>
            <a:endParaRPr lang="en-US" sz="900" dirty="0"/>
          </a:p>
        </p:txBody>
      </p:sp>
      <p:sp>
        <p:nvSpPr>
          <p:cNvPr id="36" name="Shape 29"/>
          <p:cNvSpPr/>
          <p:nvPr/>
        </p:nvSpPr>
        <p:spPr>
          <a:xfrm>
            <a:off x="274320" y="4773168"/>
            <a:ext cx="8595360" cy="182880"/>
          </a:xfrm>
          <a:prstGeom prst="rect">
            <a:avLst/>
          </a:prstGeom>
          <a:solidFill>
            <a:srgbClr val="ECF0F1"/>
          </a:solidFill>
          <a:ln w="12700">
            <a:solidFill>
              <a:srgbClr val="E0E7EF"/>
            </a:solidFill>
            <a:prstDash val="solid"/>
          </a:ln>
        </p:spPr>
      </p:sp>
      <p:sp>
        <p:nvSpPr>
          <p:cNvPr id="37" name="Text 30"/>
          <p:cNvSpPr/>
          <p:nvPr/>
        </p:nvSpPr>
        <p:spPr>
          <a:xfrm>
            <a:off x="274320" y="4773168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registrations and compliance documents available upon request.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60E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1D3D"/>
          </a:solidFill>
          <a:ln w="12700">
            <a:solidFill>
              <a:srgbClr val="0A1D3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914400"/>
            <a:ext cx="9144000" cy="54864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91440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9144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Why Partner With AiQMS Solutions?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960120" y="59436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Choice That Transforms Your Quality Journey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274320" y="1097280"/>
            <a:ext cx="8595360" cy="658368"/>
          </a:xfrm>
          <a:prstGeom prst="rect">
            <a:avLst/>
          </a:prstGeom>
          <a:solidFill>
            <a:srgbClr val="0D1F3C"/>
          </a:solidFill>
          <a:ln w="12700">
            <a:solidFill>
              <a:srgbClr val="1A3A6B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274320" y="1097280"/>
            <a:ext cx="64008" cy="658368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7200" y="1188720"/>
            <a:ext cx="438912" cy="438912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08" y="1252728"/>
            <a:ext cx="310896" cy="31089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005840" y="1170432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1417320" y="117043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20+ Years Experience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1417320" y="1481328"/>
            <a:ext cx="7223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Proven expertise from real manufacturing environments — not just theoretical knowledge.</a:t>
            </a:r>
            <a:endParaRPr lang="en-US" sz="950" dirty="0"/>
          </a:p>
        </p:txBody>
      </p:sp>
      <p:sp>
        <p:nvSpPr>
          <p:cNvPr id="14" name="Shape 10"/>
          <p:cNvSpPr/>
          <p:nvPr/>
        </p:nvSpPr>
        <p:spPr>
          <a:xfrm>
            <a:off x="274320" y="1847088"/>
            <a:ext cx="8595360" cy="658368"/>
          </a:xfrm>
          <a:prstGeom prst="rect">
            <a:avLst/>
          </a:prstGeom>
          <a:solidFill>
            <a:srgbClr val="0D1F3C"/>
          </a:solidFill>
          <a:ln w="12700">
            <a:solidFill>
              <a:srgbClr val="1A3A6B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274320" y="1847088"/>
            <a:ext cx="64008" cy="658368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457200" y="1938528"/>
            <a:ext cx="438912" cy="438912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208" y="2002536"/>
            <a:ext cx="310896" cy="31089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5840" y="1920240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1417320" y="192024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Expertise</a:t>
            </a:r>
            <a:endParaRPr lang="en-US" sz="1200" dirty="0"/>
          </a:p>
        </p:txBody>
      </p:sp>
      <p:sp>
        <p:nvSpPr>
          <p:cNvPr id="20" name="Text 15"/>
          <p:cNvSpPr/>
          <p:nvPr/>
        </p:nvSpPr>
        <p:spPr>
          <a:xfrm>
            <a:off x="1417320" y="2231136"/>
            <a:ext cx="7223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domain knowledge in Automotive, Electrical, Electronics, Wire &amp; Cable sectors.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274320" y="2596896"/>
            <a:ext cx="8595360" cy="658368"/>
          </a:xfrm>
          <a:prstGeom prst="rect">
            <a:avLst/>
          </a:prstGeom>
          <a:solidFill>
            <a:srgbClr val="0D1F3C"/>
          </a:solidFill>
          <a:ln w="12700">
            <a:solidFill>
              <a:srgbClr val="1A3A6B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274320" y="2596896"/>
            <a:ext cx="64008" cy="658368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457200" y="2688336"/>
            <a:ext cx="438912" cy="438912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208" y="2752344"/>
            <a:ext cx="310896" cy="310896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005840" y="267004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400" dirty="0"/>
          </a:p>
        </p:txBody>
      </p:sp>
      <p:sp>
        <p:nvSpPr>
          <p:cNvPr id="26" name="Text 20"/>
          <p:cNvSpPr/>
          <p:nvPr/>
        </p:nvSpPr>
        <p:spPr>
          <a:xfrm>
            <a:off x="1417320" y="267004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Reliability &amp; Trust</a:t>
            </a:r>
            <a:endParaRPr lang="en-US" sz="1200" dirty="0"/>
          </a:p>
        </p:txBody>
      </p:sp>
      <p:sp>
        <p:nvSpPr>
          <p:cNvPr id="27" name="Text 21"/>
          <p:cNvSpPr/>
          <p:nvPr/>
        </p:nvSpPr>
        <p:spPr>
          <a:xfrm>
            <a:off x="1417320" y="2980944"/>
            <a:ext cx="7223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On-time delivery, transparent communication, and commitment to client success.</a:t>
            </a:r>
            <a:endParaRPr lang="en-US" sz="950" dirty="0"/>
          </a:p>
        </p:txBody>
      </p:sp>
      <p:sp>
        <p:nvSpPr>
          <p:cNvPr id="28" name="Shape 22"/>
          <p:cNvSpPr/>
          <p:nvPr/>
        </p:nvSpPr>
        <p:spPr>
          <a:xfrm>
            <a:off x="274320" y="3346704"/>
            <a:ext cx="8595360" cy="658368"/>
          </a:xfrm>
          <a:prstGeom prst="rect">
            <a:avLst/>
          </a:prstGeom>
          <a:solidFill>
            <a:srgbClr val="0D1F3C"/>
          </a:solidFill>
          <a:ln w="12700">
            <a:solidFill>
              <a:srgbClr val="1A3A6B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274320" y="3346704"/>
            <a:ext cx="64008" cy="658368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>
            <a:off x="457200" y="3438144"/>
            <a:ext cx="438912" cy="438912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208" y="3502152"/>
            <a:ext cx="310896" cy="310896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005840" y="3419856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400" dirty="0"/>
          </a:p>
        </p:txBody>
      </p:sp>
      <p:sp>
        <p:nvSpPr>
          <p:cNvPr id="33" name="Text 26"/>
          <p:cNvSpPr/>
          <p:nvPr/>
        </p:nvSpPr>
        <p:spPr>
          <a:xfrm>
            <a:off x="1417320" y="3419856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Knowledge</a:t>
            </a:r>
            <a:endParaRPr lang="en-US" sz="1200" dirty="0"/>
          </a:p>
        </p:txBody>
      </p:sp>
      <p:sp>
        <p:nvSpPr>
          <p:cNvPr id="34" name="Text 27"/>
          <p:cNvSpPr/>
          <p:nvPr/>
        </p:nvSpPr>
        <p:spPr>
          <a:xfrm>
            <a:off x="1417320" y="3730752"/>
            <a:ext cx="7223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Insider understanding of Indian manufacturing challenges, regulations, and opportunities.</a:t>
            </a:r>
            <a:endParaRPr lang="en-US" sz="950" dirty="0"/>
          </a:p>
        </p:txBody>
      </p:sp>
      <p:sp>
        <p:nvSpPr>
          <p:cNvPr id="35" name="Shape 28"/>
          <p:cNvSpPr/>
          <p:nvPr/>
        </p:nvSpPr>
        <p:spPr>
          <a:xfrm>
            <a:off x="274320" y="4096512"/>
            <a:ext cx="8595360" cy="658368"/>
          </a:xfrm>
          <a:prstGeom prst="rect">
            <a:avLst/>
          </a:prstGeom>
          <a:solidFill>
            <a:srgbClr val="0D1F3C"/>
          </a:solidFill>
          <a:ln w="12700">
            <a:solidFill>
              <a:srgbClr val="1A3A6B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6" name="Shape 29"/>
          <p:cNvSpPr/>
          <p:nvPr/>
        </p:nvSpPr>
        <p:spPr>
          <a:xfrm>
            <a:off x="274320" y="4096512"/>
            <a:ext cx="64008" cy="658368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37" name="Shape 30"/>
          <p:cNvSpPr/>
          <p:nvPr/>
        </p:nvSpPr>
        <p:spPr>
          <a:xfrm>
            <a:off x="457200" y="4187952"/>
            <a:ext cx="438912" cy="438912"/>
          </a:xfrm>
          <a:prstGeom prst="ellipse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3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1208" y="4251960"/>
            <a:ext cx="310896" cy="310896"/>
          </a:xfrm>
          <a:prstGeom prst="rect">
            <a:avLst/>
          </a:prstGeom>
        </p:spPr>
      </p:pic>
      <p:sp>
        <p:nvSpPr>
          <p:cNvPr id="39" name="Text 31"/>
          <p:cNvSpPr/>
          <p:nvPr/>
        </p:nvSpPr>
        <p:spPr>
          <a:xfrm>
            <a:off x="1005840" y="4169664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1400" dirty="0"/>
          </a:p>
        </p:txBody>
      </p:sp>
      <p:sp>
        <p:nvSpPr>
          <p:cNvPr id="40" name="Text 32"/>
          <p:cNvSpPr/>
          <p:nvPr/>
        </p:nvSpPr>
        <p:spPr>
          <a:xfrm>
            <a:off x="1417320" y="4169664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Customized Solutions</a:t>
            </a:r>
            <a:endParaRPr lang="en-US" sz="1200" dirty="0"/>
          </a:p>
        </p:txBody>
      </p:sp>
      <p:sp>
        <p:nvSpPr>
          <p:cNvPr id="41" name="Text 33"/>
          <p:cNvSpPr/>
          <p:nvPr/>
        </p:nvSpPr>
        <p:spPr>
          <a:xfrm>
            <a:off x="1417320" y="4480560"/>
            <a:ext cx="7223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template approach — every engagement custom-designed for your specific situation.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50E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20810">
              <a:alpha val="80000"/>
            </a:srgbClr>
          </a:solidFill>
          <a:ln w="12700">
            <a:solidFill>
              <a:srgbClr val="02081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010614" y="374904"/>
            <a:ext cx="5486400" cy="4434840"/>
          </a:xfrm>
          <a:prstGeom prst="rect">
            <a:avLst/>
          </a:prstGeom>
          <a:solidFill>
            <a:srgbClr val="0A1D3D">
              <a:alpha val="85000"/>
            </a:srgbClr>
          </a:solidFill>
          <a:ln w="25400">
            <a:solidFill>
              <a:srgbClr val="4CAF3F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703320" y="416052"/>
            <a:ext cx="1737360" cy="17373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828800" y="224028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</a:t>
            </a:r>
            <a:r>
              <a:rPr lang="en-US" sz="28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Q</a:t>
            </a: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MS SOLUTIONS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1920240" y="2816352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Quality Systems | Ensuring Compliance | Driving Excellence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2743200" y="3154680"/>
            <a:ext cx="3657600" cy="36576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0" y="3346704"/>
            <a:ext cx="256032" cy="25603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3090672" y="3328416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91 99994 32615</a:t>
            </a:r>
            <a:endParaRPr lang="en-US" sz="11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0" y="3749040"/>
            <a:ext cx="256032" cy="25603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3090672" y="3730752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info@aiqms.com</a:t>
            </a:r>
            <a:endParaRPr lang="en-US" sz="11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0" y="4151376"/>
            <a:ext cx="256032" cy="25603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3090672" y="4133088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www.aiqms.com</a:t>
            </a:r>
            <a:endParaRPr lang="en-US" sz="1100" dirty="0"/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3200" y="4553712"/>
            <a:ext cx="256032" cy="256032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3090672" y="4535424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linkedin.com/company/aiqms-solutions</a:t>
            </a:r>
            <a:endParaRPr lang="en-US" sz="1100" dirty="0"/>
          </a:p>
        </p:txBody>
      </p:sp>
      <p:sp>
        <p:nvSpPr>
          <p:cNvPr id="17" name="Shape 9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8" name="Text 1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 for Considering AiQMS Solutions as Your Quality Management Partner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E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-184826"/>
            <a:ext cx="9144000" cy="5143500"/>
          </a:xfrm>
          <a:prstGeom prst="rect">
            <a:avLst/>
          </a:prstGeom>
          <a:solidFill>
            <a:srgbClr val="020810">
              <a:alpha val="80000"/>
            </a:srgbClr>
          </a:solidFill>
          <a:ln w="12700">
            <a:solidFill>
              <a:srgbClr val="020810">
                <a:alpha val="0"/>
              </a:srgbClr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23760" y="239203"/>
            <a:ext cx="1317223" cy="131722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38135" y="353642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</a:t>
            </a:r>
            <a:r>
              <a:rPr lang="en-US" sz="2800" b="1" dirty="0">
                <a:solidFill>
                  <a:srgbClr val="4CAF3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Q</a:t>
            </a: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MS SOLUTIONS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1229575" y="4148004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A8C4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Quality Systems | Ensuring Compliance | Driving Excellence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2052535" y="4486332"/>
            <a:ext cx="3657600" cy="36576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7" name="Shape 9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4CAF3F"/>
          </a:solidFill>
          <a:ln w="12700">
            <a:solidFill>
              <a:srgbClr val="4CAF3F">
                <a:alpha val="0"/>
              </a:srgbClr>
            </a:solidFill>
            <a:prstDash val="solid"/>
          </a:ln>
        </p:spPr>
      </p:sp>
      <p:sp>
        <p:nvSpPr>
          <p:cNvPr id="18" name="Text 1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 for Considering AiQMS Solutions as Your Quality Management Partner</a:t>
            </a:r>
            <a:endParaRPr lang="en-US" sz="9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0528" y="1634247"/>
            <a:ext cx="2587557" cy="325198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9710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2383</Words>
  <Application>Microsoft Office PowerPoint</Application>
  <PresentationFormat>On-screen Show (16:9)</PresentationFormat>
  <Paragraphs>463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AiQMS Solutions – Corporate Company Profile</dc:title>
  <dc:subject>PptxGenJS Presentation</dc:subject>
  <dc:creator>AiQMS Solutions</dc:creator>
  <cp:lastModifiedBy>Microsoft account</cp:lastModifiedBy>
  <cp:revision>17</cp:revision>
  <cp:lastPrinted>2026-05-31T14:50:57Z</cp:lastPrinted>
  <dcterms:created xsi:type="dcterms:W3CDTF">2026-05-31T09:54:33Z</dcterms:created>
  <dcterms:modified xsi:type="dcterms:W3CDTF">2026-05-31T14:52:40Z</dcterms:modified>
</cp:coreProperties>
</file>